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j-lt"/>
        <a:ea typeface="+mj-ea"/>
        <a:cs typeface="+mj-cs"/>
        <a:sym typeface="Calibri"/>
      </a:defRPr>
    </a:lvl1pPr>
    <a:lvl2pPr indent="228600" defTabSz="1828800" latinLnBrk="0">
      <a:defRPr sz="2400">
        <a:latin typeface="+mj-lt"/>
        <a:ea typeface="+mj-ea"/>
        <a:cs typeface="+mj-cs"/>
        <a:sym typeface="Calibri"/>
      </a:defRPr>
    </a:lvl2pPr>
    <a:lvl3pPr indent="457200" defTabSz="1828800" latinLnBrk="0">
      <a:defRPr sz="2400">
        <a:latin typeface="+mj-lt"/>
        <a:ea typeface="+mj-ea"/>
        <a:cs typeface="+mj-cs"/>
        <a:sym typeface="Calibri"/>
      </a:defRPr>
    </a:lvl3pPr>
    <a:lvl4pPr indent="685800" defTabSz="1828800" latinLnBrk="0">
      <a:defRPr sz="2400">
        <a:latin typeface="+mj-lt"/>
        <a:ea typeface="+mj-ea"/>
        <a:cs typeface="+mj-cs"/>
        <a:sym typeface="Calibri"/>
      </a:defRPr>
    </a:lvl4pPr>
    <a:lvl5pPr indent="914400" defTabSz="1828800" latinLnBrk="0">
      <a:defRPr sz="2400">
        <a:latin typeface="+mj-lt"/>
        <a:ea typeface="+mj-ea"/>
        <a:cs typeface="+mj-cs"/>
        <a:sym typeface="Calibri"/>
      </a:defRPr>
    </a:lvl5pPr>
    <a:lvl6pPr indent="1143000" defTabSz="1828800" latinLnBrk="0">
      <a:defRPr sz="2400">
        <a:latin typeface="+mj-lt"/>
        <a:ea typeface="+mj-ea"/>
        <a:cs typeface="+mj-cs"/>
        <a:sym typeface="Calibri"/>
      </a:defRPr>
    </a:lvl6pPr>
    <a:lvl7pPr indent="1371600" defTabSz="1828800" latinLnBrk="0">
      <a:defRPr sz="2400">
        <a:latin typeface="+mj-lt"/>
        <a:ea typeface="+mj-ea"/>
        <a:cs typeface="+mj-cs"/>
        <a:sym typeface="Calibri"/>
      </a:defRPr>
    </a:lvl7pPr>
    <a:lvl8pPr indent="1600200" defTabSz="1828800" latinLnBrk="0">
      <a:defRPr sz="2400">
        <a:latin typeface="+mj-lt"/>
        <a:ea typeface="+mj-ea"/>
        <a:cs typeface="+mj-cs"/>
        <a:sym typeface="Calibri"/>
      </a:defRPr>
    </a:lvl8pPr>
    <a:lvl9pPr indent="1828800" defTabSz="1828800" latinLnBrk="0">
      <a:defRPr sz="24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8" marL="3168315" indent="-120315" defTabSz="914400">
              <a:buSzPct val="100000"/>
              <a:buChar char="+"/>
              <a:defRPr sz="1200"/>
            </a:pPr>
            <a:r>
              <a:t>                                                                    </a:t>
            </a:r>
          </a:p>
          <a:p>
            <a:pPr defTabSz="914400">
              <a:defRPr sz="1200"/>
            </a:pPr>
          </a:p>
          <a:p>
            <a:pPr defTabSz="914400">
              <a:defRPr sz="1200"/>
            </a:pPr>
          </a:p>
          <a:p>
            <a:pPr lvl="8" marL="3168315" indent="-120315" defTabSz="914400">
              <a:buSzPct val="100000"/>
              <a:buChar char="+"/>
              <a:defRPr sz="1200"/>
            </a:pPr>
          </a:p>
          <a:p>
            <a:pPr lvl="8" marL="3168315" indent="-120315" defTabSz="914400">
              <a:buSzPct val="100000"/>
              <a:buChar char="+"/>
              <a:defRPr sz="1200"/>
            </a:pPr>
            <a:r>
              <a:t>                                                                                         DespreMine</a:t>
            </a:r>
          </a:p>
          <a:p>
            <a:pPr lvl="8" marL="3168315" indent="-120315" defTabSz="914400">
              <a:buSzPct val="100000"/>
              <a:buChar char="-"/>
              <a:defRPr sz="1200"/>
            </a:pPr>
            <a:r>
              <a:t>                                                                 Inceput acum 8 ani cu programare web</a:t>
            </a:r>
          </a:p>
          <a:p>
            <a:pPr lvl="8" marL="3168315" indent="-120315" defTabSz="914400">
              <a:buSzPct val="100000"/>
              <a:buChar char="-"/>
              <a:defRPr sz="1200"/>
            </a:pPr>
            <a:r>
              <a:t>                                                                         Acum 6 ani am trecut pe .Net</a:t>
            </a:r>
          </a:p>
          <a:p>
            <a:pPr lvl="8" marL="3168315" indent="-120315" defTabSz="914400">
              <a:buSzPct val="100000"/>
              <a:buChar char="-"/>
              <a:defRPr sz="1200"/>
            </a:pPr>
            <a:r>
              <a:t>                                                                     Acum 4 ani lansarea .Net Core</a:t>
            </a:r>
          </a:p>
          <a:p>
            <a:pPr lvl="8" marL="3168315" indent="-120315" defTabSz="914400">
              <a:buSzPct val="100000"/>
              <a:buChar char="-"/>
              <a:defRPr sz="1200"/>
            </a:pPr>
            <a:r>
              <a:t>                                           Activitati educative - shareuiesc cu predilectie ce imi place mie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						- Incercarea developerilor de a gasi alternative la JS</a:t>
            </a:r>
          </a:p>
          <a:p>
            <a:pPr/>
          </a:p>
          <a:p>
            <a:pPr/>
          </a:p>
          <a:p>
            <a:pPr/>
            <a:r>
              <a:t>								Web Assembly: </a:t>
            </a:r>
          </a:p>
          <a:p>
            <a:pPr/>
            <a:r>
              <a:t>							1. Vrem mai multe alegeri de limbaje</a:t>
            </a:r>
          </a:p>
          <a:p>
            <a:pPr/>
            <a:r>
              <a:t>					     2. Daca pe backend putem alege orice limbaj de ce nu si pe front?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Does front-end mean javascript any more? Obviously, no!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419600" y="4260853"/>
            <a:ext cx="15544800" cy="294005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500"/>
              </a:spcBef>
              <a:buSzTx/>
              <a:buFontTx/>
              <a:buNone/>
              <a:defRPr sz="6400">
                <a:solidFill>
                  <a:srgbClr val="888888"/>
                </a:solidFill>
              </a:defRPr>
            </a:lvl1pPr>
            <a:lvl2pPr marL="0" indent="457200" algn="ctr">
              <a:lnSpc>
                <a:spcPct val="100000"/>
              </a:lnSpc>
              <a:spcBef>
                <a:spcPts val="1500"/>
              </a:spcBef>
              <a:buSzTx/>
              <a:buFontTx/>
              <a:buNone/>
              <a:defRPr sz="6400">
                <a:solidFill>
                  <a:srgbClr val="888888"/>
                </a:solidFill>
              </a:defRPr>
            </a:lvl2pPr>
            <a:lvl3pPr marL="0" indent="914400" algn="ctr">
              <a:lnSpc>
                <a:spcPct val="100000"/>
              </a:lnSpc>
              <a:spcBef>
                <a:spcPts val="1500"/>
              </a:spcBef>
              <a:buSzTx/>
              <a:buFontTx/>
              <a:buNone/>
              <a:defRPr sz="6400">
                <a:solidFill>
                  <a:srgbClr val="888888"/>
                </a:solidFill>
              </a:defRPr>
            </a:lvl3pPr>
            <a:lvl4pPr marL="0" indent="1371600" algn="ctr">
              <a:lnSpc>
                <a:spcPct val="100000"/>
              </a:lnSpc>
              <a:spcBef>
                <a:spcPts val="1500"/>
              </a:spcBef>
              <a:buSzTx/>
              <a:buFontTx/>
              <a:buNone/>
              <a:defRPr sz="6400">
                <a:solidFill>
                  <a:srgbClr val="888888"/>
                </a:solidFill>
              </a:defRPr>
            </a:lvl4pPr>
            <a:lvl5pPr marL="0" indent="1828800" algn="ctr">
              <a:lnSpc>
                <a:spcPct val="100000"/>
              </a:lnSpc>
              <a:spcBef>
                <a:spcPts val="1500"/>
              </a:spcBef>
              <a:buSzTx/>
              <a:buFontTx/>
              <a:buNone/>
              <a:defRPr sz="6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9917052" y="12835873"/>
            <a:ext cx="504548" cy="48391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bg>
      <p:bgPr>
        <a:solidFill>
          <a:srgbClr val="060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2194560" y="573199"/>
            <a:ext cx="20116801" cy="2901520"/>
          </a:xfrm>
          <a:prstGeom prst="rect">
            <a:avLst/>
          </a:prstGeom>
        </p:spPr>
        <p:txBody>
          <a:bodyPr anchor="b"/>
          <a:lstStyle>
            <a:lvl1pPr>
              <a:defRPr spc="-99" sz="11000">
                <a:solidFill>
                  <a:srgbClr val="404040"/>
                </a:solidFill>
                <a:latin typeface="Bembo"/>
                <a:ea typeface="Bembo"/>
                <a:cs typeface="Bembo"/>
                <a:sym typeface="Bemb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xfrm>
            <a:off x="2194560" y="4216408"/>
            <a:ext cx="20116801" cy="7521780"/>
          </a:xfrm>
          <a:prstGeom prst="rect">
            <a:avLst/>
          </a:prstGeom>
        </p:spPr>
        <p:txBody>
          <a:bodyPr lIns="0" tIns="0" rIns="0" bIns="0"/>
          <a:lstStyle>
            <a:lvl1pPr marL="182879" indent="-182879">
              <a:lnSpc>
                <a:spcPct val="120000"/>
              </a:lnSpc>
              <a:spcBef>
                <a:spcPts val="2400"/>
              </a:spcBef>
              <a:buClr>
                <a:srgbClr val="1CADE4"/>
              </a:buClr>
              <a:buFont typeface="Calibri"/>
              <a:buChar char=" "/>
              <a:defRPr sz="3600">
                <a:solidFill>
                  <a:srgbClr val="404040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1pPr>
            <a:lvl2pPr marL="612647" indent="-411479">
              <a:lnSpc>
                <a:spcPct val="120000"/>
              </a:lnSpc>
              <a:spcBef>
                <a:spcPts val="2400"/>
              </a:spcBef>
              <a:buClr>
                <a:srgbClr val="1CADE4"/>
              </a:buClr>
              <a:buFont typeface="Calibri"/>
              <a:buChar char="◦"/>
              <a:defRPr sz="3600">
                <a:solidFill>
                  <a:srgbClr val="404040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2pPr>
            <a:lvl3pPr marL="932687" indent="-548639">
              <a:lnSpc>
                <a:spcPct val="120000"/>
              </a:lnSpc>
              <a:spcBef>
                <a:spcPts val="2400"/>
              </a:spcBef>
              <a:buClr>
                <a:srgbClr val="1CADE4"/>
              </a:buClr>
              <a:buFont typeface="Calibri"/>
              <a:buChar char="◦"/>
              <a:defRPr sz="3600">
                <a:solidFill>
                  <a:srgbClr val="404040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3pPr>
            <a:lvl4pPr marL="1115568" indent="-548640">
              <a:lnSpc>
                <a:spcPct val="120000"/>
              </a:lnSpc>
              <a:spcBef>
                <a:spcPts val="2400"/>
              </a:spcBef>
              <a:buClr>
                <a:srgbClr val="1CADE4"/>
              </a:buClr>
              <a:buFont typeface="Calibri"/>
              <a:buChar char="◦"/>
              <a:defRPr sz="3600">
                <a:solidFill>
                  <a:srgbClr val="404040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4pPr>
            <a:lvl5pPr marL="1298448" indent="-548640">
              <a:lnSpc>
                <a:spcPct val="120000"/>
              </a:lnSpc>
              <a:spcBef>
                <a:spcPts val="2400"/>
              </a:spcBef>
              <a:buClr>
                <a:srgbClr val="1CADE4"/>
              </a:buClr>
              <a:buFont typeface="Calibri"/>
              <a:buChar char="◦"/>
              <a:defRPr sz="3600">
                <a:solidFill>
                  <a:srgbClr val="404040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21987168" y="13046719"/>
            <a:ext cx="421601" cy="424181"/>
          </a:xfrm>
          <a:prstGeom prst="rect">
            <a:avLst/>
          </a:prstGeom>
        </p:spPr>
        <p:txBody>
          <a:bodyPr/>
          <a:lstStyle>
            <a:lvl1pPr algn="l">
              <a:defRPr sz="1600">
                <a:solidFill>
                  <a:srgbClr val="FFFFFF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"/>
          <p:cNvSpPr/>
          <p:nvPr/>
        </p:nvSpPr>
        <p:spPr>
          <a:xfrm>
            <a:off x="6343" y="12801600"/>
            <a:ext cx="24377648" cy="9144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tIns="91439" bIns="91439"/>
          <a:lstStyle/>
          <a:p>
            <a:pPr/>
          </a:p>
        </p:txBody>
      </p:sp>
      <p:sp>
        <p:nvSpPr>
          <p:cNvPr id="102" name="Straight Connector 9"/>
          <p:cNvSpPr/>
          <p:nvPr/>
        </p:nvSpPr>
        <p:spPr>
          <a:xfrm>
            <a:off x="2387058" y="3794757"/>
            <a:ext cx="19933920" cy="1"/>
          </a:xfrm>
          <a:prstGeom prst="line">
            <a:avLst/>
          </a:prstGeom>
          <a:ln w="25400">
            <a:solidFill>
              <a:srgbClr val="404040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xfrm>
            <a:off x="2194560" y="573199"/>
            <a:ext cx="20116801" cy="2901520"/>
          </a:xfrm>
          <a:prstGeom prst="rect">
            <a:avLst/>
          </a:prstGeom>
        </p:spPr>
        <p:txBody>
          <a:bodyPr anchor="b"/>
          <a:lstStyle>
            <a:lvl1pPr>
              <a:defRPr spc="-99" sz="11000">
                <a:solidFill>
                  <a:srgbClr val="404040"/>
                </a:solidFill>
                <a:latin typeface="Bembo"/>
                <a:ea typeface="Bembo"/>
                <a:cs typeface="Bembo"/>
                <a:sym typeface="Bemb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4" name="Body Level One…"/>
          <p:cNvSpPr txBox="1"/>
          <p:nvPr>
            <p:ph type="body" idx="1"/>
          </p:nvPr>
        </p:nvSpPr>
        <p:spPr>
          <a:xfrm>
            <a:off x="2194560" y="4216408"/>
            <a:ext cx="20116801" cy="7521780"/>
          </a:xfrm>
          <a:prstGeom prst="rect">
            <a:avLst/>
          </a:prstGeom>
        </p:spPr>
        <p:txBody>
          <a:bodyPr lIns="0" tIns="0" rIns="0" bIns="0"/>
          <a:lstStyle>
            <a:lvl1pPr marL="182879" indent="-182879">
              <a:lnSpc>
                <a:spcPct val="120000"/>
              </a:lnSpc>
              <a:spcBef>
                <a:spcPts val="2400"/>
              </a:spcBef>
              <a:buClr>
                <a:srgbClr val="1CADE4"/>
              </a:buClr>
              <a:buFont typeface="Calibri"/>
              <a:buChar char=" "/>
              <a:defRPr sz="3600">
                <a:solidFill>
                  <a:srgbClr val="404040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1pPr>
            <a:lvl2pPr marL="612647" indent="-411479">
              <a:lnSpc>
                <a:spcPct val="120000"/>
              </a:lnSpc>
              <a:spcBef>
                <a:spcPts val="2400"/>
              </a:spcBef>
              <a:buClr>
                <a:srgbClr val="1CADE4"/>
              </a:buClr>
              <a:buFont typeface="Calibri"/>
              <a:buChar char="◦"/>
              <a:defRPr sz="3600">
                <a:solidFill>
                  <a:srgbClr val="404040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2pPr>
            <a:lvl3pPr marL="932687" indent="-548639">
              <a:lnSpc>
                <a:spcPct val="120000"/>
              </a:lnSpc>
              <a:spcBef>
                <a:spcPts val="2400"/>
              </a:spcBef>
              <a:buClr>
                <a:srgbClr val="1CADE4"/>
              </a:buClr>
              <a:buFont typeface="Calibri"/>
              <a:buChar char="◦"/>
              <a:defRPr sz="3600">
                <a:solidFill>
                  <a:srgbClr val="404040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3pPr>
            <a:lvl4pPr marL="1115568" indent="-548640">
              <a:lnSpc>
                <a:spcPct val="120000"/>
              </a:lnSpc>
              <a:spcBef>
                <a:spcPts val="2400"/>
              </a:spcBef>
              <a:buClr>
                <a:srgbClr val="1CADE4"/>
              </a:buClr>
              <a:buFont typeface="Calibri"/>
              <a:buChar char="◦"/>
              <a:defRPr sz="3600">
                <a:solidFill>
                  <a:srgbClr val="404040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4pPr>
            <a:lvl5pPr marL="1298448" indent="-548640">
              <a:lnSpc>
                <a:spcPct val="120000"/>
              </a:lnSpc>
              <a:spcBef>
                <a:spcPts val="2400"/>
              </a:spcBef>
              <a:buClr>
                <a:srgbClr val="1CADE4"/>
              </a:buClr>
              <a:buFont typeface="Calibri"/>
              <a:buChar char="◦"/>
              <a:defRPr sz="3600">
                <a:solidFill>
                  <a:srgbClr val="404040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xfrm>
            <a:off x="21987168" y="13046719"/>
            <a:ext cx="421601" cy="424181"/>
          </a:xfrm>
          <a:prstGeom prst="rect">
            <a:avLst/>
          </a:prstGeom>
        </p:spPr>
        <p:txBody>
          <a:bodyPr/>
          <a:lstStyle>
            <a:lvl1pPr algn="l">
              <a:defRPr sz="1600">
                <a:solidFill>
                  <a:srgbClr val="FFFFFF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3962400" y="3200404"/>
            <a:ext cx="16459200" cy="9051926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00000"/>
              </a:lnSpc>
              <a:spcBef>
                <a:spcPts val="1500"/>
              </a:spcBef>
              <a:defRPr sz="6400"/>
            </a:lvl1pPr>
            <a:lvl2pPr marL="1110342" indent="-653142">
              <a:lnSpc>
                <a:spcPct val="100000"/>
              </a:lnSpc>
              <a:spcBef>
                <a:spcPts val="1500"/>
              </a:spcBef>
              <a:buChar char="–"/>
              <a:defRPr sz="6400"/>
            </a:lvl2pPr>
            <a:lvl3pPr marL="1524000" indent="-609600">
              <a:lnSpc>
                <a:spcPct val="100000"/>
              </a:lnSpc>
              <a:spcBef>
                <a:spcPts val="1500"/>
              </a:spcBef>
              <a:defRPr sz="6400"/>
            </a:lvl3pPr>
            <a:lvl4pPr marL="2103120" indent="-731520">
              <a:lnSpc>
                <a:spcPct val="100000"/>
              </a:lnSpc>
              <a:spcBef>
                <a:spcPts val="1500"/>
              </a:spcBef>
              <a:buChar char="–"/>
              <a:defRPr sz="6400"/>
            </a:lvl4pPr>
            <a:lvl5pPr marL="2560320" indent="-731520">
              <a:lnSpc>
                <a:spcPct val="100000"/>
              </a:lnSpc>
              <a:spcBef>
                <a:spcPts val="1500"/>
              </a:spcBef>
              <a:buChar char="»"/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19917052" y="12835873"/>
            <a:ext cx="504548" cy="48391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4492625" y="8813803"/>
            <a:ext cx="15544801" cy="272415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b="1" cap="all" sz="8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4492625" y="5813426"/>
            <a:ext cx="15544801" cy="300037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9917052" y="12835873"/>
            <a:ext cx="504548" cy="48391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3962400" y="3200404"/>
            <a:ext cx="8077200" cy="9051926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00000"/>
              </a:lnSpc>
              <a:spcBef>
                <a:spcPts val="1300"/>
              </a:spcBef>
            </a:lvl1pPr>
            <a:lvl2pPr marL="1123950" indent="-666750">
              <a:lnSpc>
                <a:spcPct val="100000"/>
              </a:lnSpc>
              <a:spcBef>
                <a:spcPts val="1300"/>
              </a:spcBef>
              <a:buChar char="–"/>
            </a:lvl2pPr>
            <a:lvl3pPr>
              <a:lnSpc>
                <a:spcPct val="100000"/>
              </a:lnSpc>
              <a:spcBef>
                <a:spcPts val="1300"/>
              </a:spcBef>
            </a:lvl3pPr>
            <a:lvl4pPr>
              <a:lnSpc>
                <a:spcPct val="100000"/>
              </a:lnSpc>
              <a:spcBef>
                <a:spcPts val="1300"/>
              </a:spcBef>
              <a:buChar char="–"/>
            </a:lvl4pPr>
            <a:lvl5pPr>
              <a:lnSpc>
                <a:spcPct val="100000"/>
              </a:lnSpc>
              <a:spcBef>
                <a:spcPts val="1300"/>
              </a:spcBef>
              <a:buChar char="»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19917052" y="12835873"/>
            <a:ext cx="504548" cy="48391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3962400" y="3070225"/>
            <a:ext cx="8080376" cy="127952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1100"/>
              </a:spcBef>
              <a:buSzTx/>
              <a:buFontTx/>
              <a:buNone/>
              <a:defRPr b="1" sz="4800"/>
            </a:lvl1pPr>
            <a:lvl2pPr marL="0" indent="457200">
              <a:lnSpc>
                <a:spcPct val="100000"/>
              </a:lnSpc>
              <a:spcBef>
                <a:spcPts val="1100"/>
              </a:spcBef>
              <a:buSzTx/>
              <a:buFontTx/>
              <a:buNone/>
              <a:defRPr b="1" sz="4800"/>
            </a:lvl2pPr>
            <a:lvl3pPr marL="0" indent="914400">
              <a:lnSpc>
                <a:spcPct val="100000"/>
              </a:lnSpc>
              <a:spcBef>
                <a:spcPts val="1100"/>
              </a:spcBef>
              <a:buSzTx/>
              <a:buFontTx/>
              <a:buNone/>
              <a:defRPr b="1" sz="4800"/>
            </a:lvl3pPr>
            <a:lvl4pPr marL="0" indent="1371600">
              <a:lnSpc>
                <a:spcPct val="100000"/>
              </a:lnSpc>
              <a:spcBef>
                <a:spcPts val="1100"/>
              </a:spcBef>
              <a:buSzTx/>
              <a:buFontTx/>
              <a:buNone/>
              <a:defRPr b="1" sz="4800"/>
            </a:lvl4pPr>
            <a:lvl5pPr marL="0" indent="1828800">
              <a:lnSpc>
                <a:spcPct val="100000"/>
              </a:lnSpc>
              <a:spcBef>
                <a:spcPts val="1100"/>
              </a:spcBef>
              <a:buSzTx/>
              <a:buFontTx/>
              <a:buNone/>
              <a:defRPr b="1"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12338052" y="3070225"/>
            <a:ext cx="8083551" cy="12795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1100"/>
              </a:spcBef>
              <a:buSzTx/>
              <a:buFontTx/>
              <a:buNone/>
              <a:defRPr b="1" sz="48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xfrm>
            <a:off x="19917052" y="12835873"/>
            <a:ext cx="504548" cy="48391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9917052" y="12835873"/>
            <a:ext cx="504548" cy="48391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9917052" y="12835873"/>
            <a:ext cx="504548" cy="48391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3962401" y="546100"/>
            <a:ext cx="6016628" cy="23241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b="1" sz="4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10198100" y="546104"/>
            <a:ext cx="10223500" cy="11706226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00000"/>
              </a:lnSpc>
              <a:spcBef>
                <a:spcPts val="1500"/>
              </a:spcBef>
              <a:defRPr sz="6400"/>
            </a:lvl1pPr>
            <a:lvl2pPr marL="1110342" indent="-653142">
              <a:lnSpc>
                <a:spcPct val="100000"/>
              </a:lnSpc>
              <a:spcBef>
                <a:spcPts val="1500"/>
              </a:spcBef>
              <a:buChar char="–"/>
              <a:defRPr sz="6400"/>
            </a:lvl2pPr>
            <a:lvl3pPr marL="1524000" indent="-609600">
              <a:lnSpc>
                <a:spcPct val="100000"/>
              </a:lnSpc>
              <a:spcBef>
                <a:spcPts val="1500"/>
              </a:spcBef>
              <a:defRPr sz="6400"/>
            </a:lvl3pPr>
            <a:lvl4pPr marL="2103120" indent="-731520">
              <a:lnSpc>
                <a:spcPct val="100000"/>
              </a:lnSpc>
              <a:spcBef>
                <a:spcPts val="1500"/>
              </a:spcBef>
              <a:buChar char="–"/>
              <a:defRPr sz="6400"/>
            </a:lvl4pPr>
            <a:lvl5pPr marL="2560320" indent="-731520">
              <a:lnSpc>
                <a:spcPct val="100000"/>
              </a:lnSpc>
              <a:spcBef>
                <a:spcPts val="1500"/>
              </a:spcBef>
              <a:buChar char="»"/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3962401" y="2870204"/>
            <a:ext cx="6016628" cy="9382127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8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19917052" y="12835873"/>
            <a:ext cx="504548" cy="48391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6632576" y="9601200"/>
            <a:ext cx="10972801" cy="1133476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b="1" sz="4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6632576" y="1225550"/>
            <a:ext cx="10972801" cy="82296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6632576" y="10734675"/>
            <a:ext cx="10972801" cy="1609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800"/>
            </a:lvl1pPr>
            <a:lvl2pPr marL="0" indent="457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800"/>
            </a:lvl2pPr>
            <a:lvl3pPr marL="0" indent="9144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800"/>
            </a:lvl3pPr>
            <a:lvl4pPr marL="0" indent="13716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800"/>
            </a:lvl4pPr>
            <a:lvl5pPr marL="0" indent="18288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9917052" y="12835873"/>
            <a:ext cx="504548" cy="48391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203052" y="12835870"/>
            <a:ext cx="504548" cy="48391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990600" marR="0" indent="-5334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554479" marR="0" indent="-640079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2082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5400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9972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4544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9116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368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Relationship Id="rId3" Type="http://schemas.openxmlformats.org/officeDocument/2006/relationships/hyperlink" Target="https://docs.microsoft.com/en-us/mobile-blazor-bindings/" TargetMode="External"/><Relationship Id="rId4" Type="http://schemas.openxmlformats.org/officeDocument/2006/relationships/hyperlink" Target="https://devblogs.microsoft.com/aspnet/hybrid-blazor-apps-in-mobile-blazor-bindings-july-update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sualstudio.microsoft.com/vs/" TargetMode="External"/><Relationship Id="rId3" Type="http://schemas.openxmlformats.org/officeDocument/2006/relationships/hyperlink" Target="https://visualstudio.microsoft.com/vs/preview/" TargetMode="External"/><Relationship Id="rId4" Type="http://schemas.openxmlformats.org/officeDocument/2006/relationships/hyperlink" Target="https://devblogs.microsoft.com/wp-content/uploads/sites/4/2019/06/01_RedgateDataTools.png" TargetMode="External"/><Relationship Id="rId5" Type="http://schemas.openxmlformats.org/officeDocument/2006/relationships/hyperlink" Target="https://docs.microsoft.com/en-us/visualstudio/install/media/vs-2019/vs-installer-modify-workloads.png?view=vs-2019" TargetMode="External"/><Relationship Id="rId6" Type="http://schemas.openxmlformats.org/officeDocument/2006/relationships/hyperlink" Target="https://docs.microsoft.com/en-us/visualstudio/get-started/csharp/media/vs-2019/vs2019-choose-workloads.png?view=vs-2019" TargetMode="External"/><Relationship Id="rId7" Type="http://schemas.openxmlformats.org/officeDocument/2006/relationships/hyperlink" Target="https://dotnet.microsoft.com/download/dotnet-core/3.1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awesomeopensource.com/project/AdrienTorris/awesome-blazor" TargetMode="External"/><Relationship Id="rId3" Type="http://schemas.openxmlformats.org/officeDocument/2006/relationships/hyperlink" Target="https://blazor.radzen.com/" TargetMode="External"/><Relationship Id="rId4" Type="http://schemas.openxmlformats.org/officeDocument/2006/relationships/hyperlink" Target="https://blazorise.com/docs/start/" TargetMode="External"/><Relationship Id="rId5" Type="http://schemas.openxmlformats.org/officeDocument/2006/relationships/hyperlink" Target="https://github.com/aboudoux/WpfGridLayout.Blazor" TargetMode="External"/><Relationship Id="rId6" Type="http://schemas.openxmlformats.org/officeDocument/2006/relationships/hyperlink" Target="https://docs.microsoft.com/en-us/aspnet/core/blazor/?view=aspnetcore-3.0" TargetMode="External"/><Relationship Id="rId7" Type="http://schemas.openxmlformats.org/officeDocument/2006/relationships/hyperlink" Target="https://blazor-university.com/overview/what-is-blazor/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hyperlink" Target="http://bit.ly/peakit003-feedback" TargetMode="External"/><Relationship Id="rId6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9.tif"/><Relationship Id="rId7" Type="http://schemas.openxmlformats.org/officeDocument/2006/relationships/image" Target="../media/image10.tif"/><Relationship Id="rId8" Type="http://schemas.openxmlformats.org/officeDocument/2006/relationships/image" Target="../media/image1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ebassembly.org" TargetMode="External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tif"/><Relationship Id="rId7" Type="http://schemas.openxmlformats.org/officeDocument/2006/relationships/image" Target="../media/image15.tif"/><Relationship Id="rId8" Type="http://schemas.openxmlformats.org/officeDocument/2006/relationships/image" Target="../media/image1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199"/>
            </a:lvl1pPr>
          </a:lstStyle>
          <a:p>
            <a:pPr/>
            <a:r>
              <a:t>What is Blazor</a:t>
            </a:r>
          </a:p>
        </p:txBody>
      </p:sp>
      <p:sp>
        <p:nvSpPr>
          <p:cNvPr id="186" name="Content Placeholder 2"/>
          <p:cNvSpPr txBox="1"/>
          <p:nvPr>
            <p:ph type="body" sz="quarter" idx="1"/>
          </p:nvPr>
        </p:nvSpPr>
        <p:spPr>
          <a:xfrm>
            <a:off x="2194559" y="5653058"/>
            <a:ext cx="10695810" cy="4588220"/>
          </a:xfrm>
          <a:prstGeom prst="rect">
            <a:avLst/>
          </a:prstGeom>
        </p:spPr>
        <p:txBody>
          <a:bodyPr/>
          <a:lstStyle/>
          <a:p>
            <a:pPr/>
            <a:r>
              <a:t>- Blazor lets you build interactive web UIs using C# instead of JavaScript</a:t>
            </a:r>
          </a:p>
          <a:p>
            <a:pPr/>
            <a:r>
              <a:t>- Blazor apps are composed of reusable web UI components implemented using C#, HTML, and CSS</a:t>
            </a:r>
          </a:p>
          <a:p>
            <a:pPr/>
            <a:r>
              <a:t>- Both client and server code is written in C#</a:t>
            </a:r>
          </a:p>
        </p:txBody>
      </p:sp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0365" y="4937576"/>
            <a:ext cx="9170993" cy="5303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199"/>
            </a:lvl1pPr>
          </a:lstStyle>
          <a:p>
            <a:pPr/>
            <a:r>
              <a:t>Advantages</a:t>
            </a:r>
          </a:p>
        </p:txBody>
      </p:sp>
      <p:sp>
        <p:nvSpPr>
          <p:cNvPr id="190" name="Content Placeholder 2"/>
          <p:cNvSpPr txBox="1"/>
          <p:nvPr>
            <p:ph type="body" sz="quarter" idx="1"/>
          </p:nvPr>
        </p:nvSpPr>
        <p:spPr>
          <a:xfrm>
            <a:off x="2029460" y="5930908"/>
            <a:ext cx="13742407" cy="399251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3400"/>
            </a:pPr>
            <a:r>
              <a:t>- All the benefits of a modern SPA framework: Reusable components, routing, dependency injection, 2-way binding</a:t>
            </a:r>
          </a:p>
          <a:p>
            <a:pPr>
              <a:lnSpc>
                <a:spcPct val="110000"/>
              </a:lnSpc>
              <a:defRPr sz="3400"/>
            </a:pPr>
            <a:r>
              <a:t>- Wide browser support, including mobile browsers</a:t>
            </a:r>
          </a:p>
          <a:p>
            <a:pPr>
              <a:lnSpc>
                <a:spcPct val="110000"/>
              </a:lnSpc>
              <a:defRPr sz="3400"/>
            </a:pPr>
            <a:r>
              <a:t>- Blazor was shipped with .Net Core 3.1 which is a LTS (long time support) version</a:t>
            </a:r>
          </a:p>
        </p:txBody>
      </p:sp>
      <p:pic>
        <p:nvPicPr>
          <p:cNvPr id="19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66622" y="4503871"/>
            <a:ext cx="8767157" cy="5948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199"/>
            </a:lvl1pPr>
          </a:lstStyle>
          <a:p>
            <a:pPr/>
            <a:r>
              <a:t>Advantages</a:t>
            </a:r>
          </a:p>
        </p:txBody>
      </p:sp>
      <p:sp>
        <p:nvSpPr>
          <p:cNvPr id="194" name="Content Placeholder 2"/>
          <p:cNvSpPr txBox="1"/>
          <p:nvPr>
            <p:ph type="body" sz="quarter" idx="1"/>
          </p:nvPr>
        </p:nvSpPr>
        <p:spPr>
          <a:xfrm>
            <a:off x="2110074" y="6559845"/>
            <a:ext cx="10749083" cy="55721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3400"/>
            </a:pPr>
            <a:r>
              <a:t>- Use a single language (C#) end-to-end - benefit from .NET's performance, reliability, and security</a:t>
            </a:r>
          </a:p>
          <a:p>
            <a:pPr>
              <a:lnSpc>
                <a:spcPct val="110000"/>
              </a:lnSpc>
              <a:defRPr sz="3400"/>
            </a:pPr>
            <a:r>
              <a:t>- Use the existing .NET ecosystem of .NET libraries</a:t>
            </a:r>
          </a:p>
        </p:txBody>
      </p:sp>
      <p:pic>
        <p:nvPicPr>
          <p:cNvPr id="19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0016" y="4395153"/>
            <a:ext cx="8661343" cy="7164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200" sz="10000"/>
            </a:lvl1pPr>
          </a:lstStyle>
          <a:p>
            <a:pPr/>
            <a:r>
              <a:t>WebAssembly vs Server-side Blazor</a:t>
            </a:r>
          </a:p>
        </p:txBody>
      </p:sp>
      <p:pic>
        <p:nvPicPr>
          <p:cNvPr id="1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4133" y="4329848"/>
            <a:ext cx="9086851" cy="7658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6" y="4752573"/>
            <a:ext cx="10751443" cy="681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nd there’s even mo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there’s even more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0883" y="2286000"/>
            <a:ext cx="16888433" cy="9333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https://docs.microsoft.com/en-us/mobile-blazor-bindings/"/>
          <p:cNvSpPr txBox="1"/>
          <p:nvPr/>
        </p:nvSpPr>
        <p:spPr>
          <a:xfrm>
            <a:off x="6211753" y="11938289"/>
            <a:ext cx="11174855" cy="6407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https://docs.microsoft.com/en-us/mobile-blazor-bindings/</a:t>
            </a:r>
            <a:r>
              <a:t> </a:t>
            </a:r>
          </a:p>
        </p:txBody>
      </p:sp>
      <p:sp>
        <p:nvSpPr>
          <p:cNvPr id="204" name="https://devblogs.microsoft.com/aspnet/hybrid-blazor-apps-in-mobile-blazor-bindings-july-update/"/>
          <p:cNvSpPr txBox="1"/>
          <p:nvPr/>
        </p:nvSpPr>
        <p:spPr>
          <a:xfrm>
            <a:off x="2925987" y="12719846"/>
            <a:ext cx="18532025" cy="6407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https://devblogs.microsoft.com/aspnet/hybrid-blazor-apps-in-mobile-blazor-bindings-july-update/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etting Started with Blaz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Getting Started with Blazor</a:t>
            </a:r>
          </a:p>
        </p:txBody>
      </p:sp>
      <p:sp>
        <p:nvSpPr>
          <p:cNvPr id="207" name="Make sure you have installed the latest version of Visual Studio (Community Edition is free) / Visual Studio Code…"/>
          <p:cNvSpPr txBox="1"/>
          <p:nvPr>
            <p:ph type="body" idx="1"/>
          </p:nvPr>
        </p:nvSpPr>
        <p:spPr>
          <a:xfrm>
            <a:off x="2908864" y="3019398"/>
            <a:ext cx="18566272" cy="9576929"/>
          </a:xfrm>
          <a:prstGeom prst="rect">
            <a:avLst/>
          </a:prstGeom>
        </p:spPr>
        <p:txBody>
          <a:bodyPr/>
          <a:lstStyle/>
          <a:p>
            <a:pPr marL="589788" indent="-589788" defTabSz="1572768">
              <a:spcBef>
                <a:spcPts val="1300"/>
              </a:spcBef>
              <a:defRPr sz="5504">
                <a:latin typeface="+mn-lt"/>
                <a:ea typeface="+mn-ea"/>
                <a:cs typeface="+mn-cs"/>
                <a:sym typeface="Helvetica"/>
              </a:defRPr>
            </a:pPr>
            <a:r>
              <a:t>Make sure you have installed the latest version of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Visual Studio</a:t>
            </a:r>
            <a:r>
              <a:t> (Community Edition is free) / Visual Studio Code</a:t>
            </a:r>
          </a:p>
          <a:p>
            <a:pPr marL="589788" indent="-589788" defTabSz="1572768">
              <a:spcBef>
                <a:spcPts val="1300"/>
              </a:spcBef>
              <a:defRPr sz="5504">
                <a:latin typeface="+mn-lt"/>
                <a:ea typeface="+mn-ea"/>
                <a:cs typeface="+mn-cs"/>
                <a:sym typeface="Helvetica"/>
              </a:defRPr>
            </a:pPr>
            <a:r>
              <a:t>You can even try the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preview version</a:t>
            </a:r>
            <a:r>
              <a:t> for the latest Blazor features</a:t>
            </a:r>
          </a:p>
          <a:p>
            <a:pPr marL="589788" indent="-589788" defTabSz="1572768">
              <a:spcBef>
                <a:spcPts val="1300"/>
              </a:spcBef>
              <a:defRPr sz="5504">
                <a:latin typeface="+mn-lt"/>
                <a:ea typeface="+mn-ea"/>
                <a:cs typeface="+mn-cs"/>
                <a:sym typeface="Helvetica"/>
              </a:defRPr>
            </a:pPr>
            <a:r>
              <a:t>When installing VS make sure you check the </a:t>
            </a:r>
          </a:p>
          <a:p>
            <a:pPr lvl="2" marL="1376172" indent="-589788" defTabSz="1572768">
              <a:spcBef>
                <a:spcPts val="1300"/>
              </a:spcBef>
              <a:defRPr sz="5504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Data storage and processing workload</a:t>
            </a:r>
          </a:p>
          <a:p>
            <a:pPr lvl="2" marL="1376172" indent="-589788" defTabSz="1572768">
              <a:spcBef>
                <a:spcPts val="1300"/>
              </a:spcBef>
              <a:defRPr sz="5504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ASP Net and Web development</a:t>
            </a:r>
            <a:r>
              <a:t> </a:t>
            </a:r>
          </a:p>
          <a:p>
            <a:pPr lvl="2" marL="1376172" indent="-589788" defTabSz="1572768">
              <a:spcBef>
                <a:spcPts val="1300"/>
              </a:spcBef>
              <a:defRPr sz="5504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.Net Core cross-platform development</a:t>
            </a:r>
          </a:p>
          <a:p>
            <a:pPr marL="589788" indent="-589788" defTabSz="1572768">
              <a:spcBef>
                <a:spcPts val="1300"/>
              </a:spcBef>
              <a:defRPr sz="5504">
                <a:latin typeface="+mn-lt"/>
                <a:ea typeface="+mn-ea"/>
                <a:cs typeface="+mn-cs"/>
                <a:sym typeface="Helvetica"/>
              </a:defRPr>
            </a:pPr>
            <a:r>
              <a:t>Make sure you have the latest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.Net Core 3.1 SDK</a:t>
            </a:r>
            <a:r>
              <a:t> (normally installed with VS)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199"/>
            </a:lvl1pPr>
          </a:lstStyle>
          <a:p>
            <a:pPr/>
            <a:r>
              <a:t>Hands-on</a:t>
            </a:r>
          </a:p>
        </p:txBody>
      </p:sp>
      <p:sp>
        <p:nvSpPr>
          <p:cNvPr id="210" name="Content Placeholder 2"/>
          <p:cNvSpPr txBox="1"/>
          <p:nvPr>
            <p:ph type="body" idx="1"/>
          </p:nvPr>
        </p:nvSpPr>
        <p:spPr>
          <a:xfrm>
            <a:off x="6436578" y="4114797"/>
            <a:ext cx="20116801" cy="7521779"/>
          </a:xfrm>
          <a:prstGeom prst="rect">
            <a:avLst/>
          </a:prstGeom>
        </p:spPr>
        <p:txBody>
          <a:bodyPr/>
          <a:lstStyle/>
          <a:p>
            <a:pPr/>
            <a:r>
              <a:t>Create a Blazor WebAssembly project in Visual Studio</a:t>
            </a:r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5207" y="5014346"/>
            <a:ext cx="8693586" cy="7309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199"/>
            </a:lvl1pPr>
          </a:lstStyle>
          <a:p>
            <a:pPr/>
            <a:r>
              <a:t>Convinced yet?</a:t>
            </a:r>
          </a:p>
        </p:txBody>
      </p:sp>
      <p:pic>
        <p:nvPicPr>
          <p:cNvPr id="2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5253" y="4081040"/>
            <a:ext cx="12642713" cy="8428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199"/>
            </a:lvl1pPr>
          </a:lstStyle>
          <a:p>
            <a:pPr/>
            <a:r>
              <a:t>A Blazor page</a:t>
            </a:r>
          </a:p>
        </p:txBody>
      </p:sp>
      <p:pic>
        <p:nvPicPr>
          <p:cNvPr id="21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4012" y="4031331"/>
            <a:ext cx="16287346" cy="8393205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traight Arrow Connector 5"/>
          <p:cNvSpPr/>
          <p:nvPr/>
        </p:nvSpPr>
        <p:spPr>
          <a:xfrm>
            <a:off x="4694546" y="4355176"/>
            <a:ext cx="1545997" cy="1"/>
          </a:xfrm>
          <a:prstGeom prst="line">
            <a:avLst/>
          </a:prstGeom>
          <a:ln w="114300">
            <a:solidFill>
              <a:srgbClr val="5B9BD5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19" name="Rectangle 9"/>
          <p:cNvSpPr txBox="1"/>
          <p:nvPr/>
        </p:nvSpPr>
        <p:spPr>
          <a:xfrm>
            <a:off x="2722861" y="3899348"/>
            <a:ext cx="1629243" cy="6407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Routing</a:t>
            </a:r>
          </a:p>
        </p:txBody>
      </p:sp>
      <p:sp>
        <p:nvSpPr>
          <p:cNvPr id="220" name="Rectangle 11"/>
          <p:cNvSpPr txBox="1"/>
          <p:nvPr/>
        </p:nvSpPr>
        <p:spPr>
          <a:xfrm>
            <a:off x="1009661" y="5337900"/>
            <a:ext cx="3917698" cy="23171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The page HTML </a:t>
            </a:r>
          </a:p>
          <a:p>
            <a:pPr/>
            <a:r>
              <a:t>or the page layout</a:t>
            </a:r>
          </a:p>
          <a:p>
            <a:pPr/>
            <a:r>
              <a:t>(Razor syntax that </a:t>
            </a:r>
          </a:p>
          <a:p>
            <a:pPr/>
            <a:r>
              <a:t>you know and love) </a:t>
            </a:r>
          </a:p>
        </p:txBody>
      </p:sp>
      <p:sp>
        <p:nvSpPr>
          <p:cNvPr id="221" name="Rectangle 13"/>
          <p:cNvSpPr txBox="1"/>
          <p:nvPr/>
        </p:nvSpPr>
        <p:spPr>
          <a:xfrm>
            <a:off x="680019" y="9426622"/>
            <a:ext cx="5196006" cy="11995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The page behavior code</a:t>
            </a:r>
          </a:p>
          <a:p>
            <a:pPr/>
            <a:r>
              <a:t>(only C# code)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/>
          <a:p>
            <a:pPr defTabSz="1700783">
              <a:defRPr spc="-186" sz="9300"/>
            </a:pPr>
            <a:r>
              <a:t>A Blazor component</a:t>
            </a:r>
            <a:br/>
          </a:p>
        </p:txBody>
      </p:sp>
      <p:pic>
        <p:nvPicPr>
          <p:cNvPr id="22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595" y="2023949"/>
            <a:ext cx="12134858" cy="10667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07257" y="1757255"/>
            <a:ext cx="9963158" cy="1093470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traight Arrow Connector 6"/>
          <p:cNvSpPr/>
          <p:nvPr/>
        </p:nvSpPr>
        <p:spPr>
          <a:xfrm>
            <a:off x="12575357" y="6202831"/>
            <a:ext cx="1545996" cy="1"/>
          </a:xfrm>
          <a:prstGeom prst="line">
            <a:avLst/>
          </a:prstGeom>
          <a:ln w="114300">
            <a:solidFill>
              <a:srgbClr val="5B9BD5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199"/>
            </a:lvl1pPr>
          </a:lstStyle>
          <a:p>
            <a:pPr/>
            <a:r>
              <a:t>Routing</a:t>
            </a:r>
          </a:p>
        </p:txBody>
      </p:sp>
      <p:pic>
        <p:nvPicPr>
          <p:cNvPr id="22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6558" y="5669241"/>
            <a:ext cx="7067543" cy="3848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44377" y="3998833"/>
            <a:ext cx="9163058" cy="794385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 6"/>
          <p:cNvSpPr txBox="1"/>
          <p:nvPr/>
        </p:nvSpPr>
        <p:spPr>
          <a:xfrm>
            <a:off x="2811467" y="9249647"/>
            <a:ext cx="3053528" cy="640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Multiple routes</a:t>
            </a:r>
          </a:p>
        </p:txBody>
      </p:sp>
      <p:sp>
        <p:nvSpPr>
          <p:cNvPr id="232" name="Rectangle 7"/>
          <p:cNvSpPr txBox="1"/>
          <p:nvPr/>
        </p:nvSpPr>
        <p:spPr>
          <a:xfrm>
            <a:off x="12735817" y="11840454"/>
            <a:ext cx="3519434" cy="6407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Route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/>
          <p:nvPr>
            <p:ph type="title"/>
          </p:nvPr>
        </p:nvSpPr>
        <p:spPr>
          <a:xfrm>
            <a:off x="1922341" y="1103587"/>
            <a:ext cx="10218658" cy="2462223"/>
          </a:xfrm>
          <a:prstGeom prst="rect">
            <a:avLst/>
          </a:prstGeom>
        </p:spPr>
        <p:txBody>
          <a:bodyPr/>
          <a:lstStyle>
            <a:lvl1pPr defTabSz="1426463">
              <a:defRPr spc="-156" sz="7800"/>
            </a:lvl1pPr>
          </a:lstStyle>
          <a:p>
            <a:pPr/>
            <a:r>
              <a:t>Separate file for the C# (behaviour) code</a:t>
            </a:r>
          </a:p>
        </p:txBody>
      </p:sp>
      <p:pic>
        <p:nvPicPr>
          <p:cNvPr id="23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50212" y="610909"/>
            <a:ext cx="10877557" cy="12001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194" y="4813764"/>
            <a:ext cx="6114409" cy="1319845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traight Arrow Connector 6"/>
          <p:cNvSpPr/>
          <p:nvPr/>
        </p:nvSpPr>
        <p:spPr>
          <a:xfrm>
            <a:off x="10364589" y="5473686"/>
            <a:ext cx="1545997" cy="1"/>
          </a:xfrm>
          <a:prstGeom prst="line">
            <a:avLst/>
          </a:prstGeom>
          <a:ln w="114300">
            <a:solidFill>
              <a:srgbClr val="5B9BD5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38" name="Straight Arrow Connector 6"/>
          <p:cNvSpPr/>
          <p:nvPr/>
        </p:nvSpPr>
        <p:spPr>
          <a:xfrm flipH="1">
            <a:off x="6233398" y="6474213"/>
            <a:ext cx="1" cy="2089983"/>
          </a:xfrm>
          <a:prstGeom prst="line">
            <a:avLst/>
          </a:prstGeom>
          <a:ln w="114300">
            <a:solidFill>
              <a:srgbClr val="5B9BD5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39" name="Or create a partial class…"/>
          <p:cNvSpPr txBox="1"/>
          <p:nvPr/>
        </p:nvSpPr>
        <p:spPr>
          <a:xfrm>
            <a:off x="3916580" y="9121574"/>
            <a:ext cx="4633636" cy="11995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Or create a partial class </a:t>
            </a:r>
          </a:p>
          <a:p>
            <a:pPr/>
            <a:r>
              <a:t>  with the same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3"/>
          <p:cNvSpPr txBox="1"/>
          <p:nvPr/>
        </p:nvSpPr>
        <p:spPr>
          <a:xfrm>
            <a:off x="2285999" y="2718865"/>
            <a:ext cx="12715450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>
                <a:solidFill>
                  <a:srgbClr val="0101FD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protected</a:t>
            </a:r>
            <a:r>
              <a:rPr>
                <a:solidFill>
                  <a:srgbClr val="171717"/>
                </a:solidFill>
              </a:rPr>
              <a:t> </a:t>
            </a:r>
            <a:r>
              <a:t>override</a:t>
            </a:r>
            <a:r>
              <a:rPr>
                <a:solidFill>
                  <a:srgbClr val="171717"/>
                </a:solidFill>
              </a:rPr>
              <a:t> </a:t>
            </a:r>
            <a:r>
              <a:t>async</a:t>
            </a:r>
            <a:r>
              <a:rPr>
                <a:solidFill>
                  <a:srgbClr val="171717"/>
                </a:solidFill>
              </a:rPr>
              <a:t> Task </a:t>
            </a:r>
            <a:r>
              <a:rPr>
                <a:solidFill>
                  <a:srgbClr val="007D9A"/>
                </a:solidFill>
              </a:rPr>
              <a:t>OnInitializedAsync</a:t>
            </a:r>
            <a:r>
              <a:rPr>
                <a:solidFill>
                  <a:srgbClr val="171717"/>
                </a:solidFill>
              </a:rPr>
              <a:t>() { </a:t>
            </a:r>
            <a:r>
              <a:t>await</a:t>
            </a:r>
            <a:r>
              <a:rPr>
                <a:solidFill>
                  <a:srgbClr val="171717"/>
                </a:solidFill>
              </a:rPr>
              <a:t> ... }</a:t>
            </a:r>
          </a:p>
        </p:txBody>
      </p:sp>
      <p:sp>
        <p:nvSpPr>
          <p:cNvPr id="242" name="Rectangle 4"/>
          <p:cNvSpPr txBox="1"/>
          <p:nvPr/>
        </p:nvSpPr>
        <p:spPr>
          <a:xfrm>
            <a:off x="2286000" y="3622618"/>
            <a:ext cx="8861396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>
                <a:solidFill>
                  <a:srgbClr val="0101FD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protected</a:t>
            </a:r>
            <a:r>
              <a:rPr>
                <a:solidFill>
                  <a:srgbClr val="171717"/>
                </a:solidFill>
              </a:rPr>
              <a:t> </a:t>
            </a:r>
            <a:r>
              <a:t>override</a:t>
            </a:r>
            <a:r>
              <a:rPr>
                <a:solidFill>
                  <a:srgbClr val="171717"/>
                </a:solidFill>
              </a:rPr>
              <a:t> </a:t>
            </a:r>
            <a:r>
              <a:t>void</a:t>
            </a:r>
            <a:r>
              <a:rPr>
                <a:solidFill>
                  <a:srgbClr val="171717"/>
                </a:solidFill>
              </a:rPr>
              <a:t> </a:t>
            </a:r>
            <a:r>
              <a:rPr>
                <a:solidFill>
                  <a:srgbClr val="007D9A"/>
                </a:solidFill>
              </a:rPr>
              <a:t>OnInitialized</a:t>
            </a:r>
            <a:r>
              <a:rPr>
                <a:solidFill>
                  <a:srgbClr val="171717"/>
                </a:solidFill>
              </a:rPr>
              <a:t>() { ... }</a:t>
            </a:r>
          </a:p>
        </p:txBody>
      </p:sp>
      <p:sp>
        <p:nvSpPr>
          <p:cNvPr id="243" name="Rectangle 5"/>
          <p:cNvSpPr txBox="1"/>
          <p:nvPr/>
        </p:nvSpPr>
        <p:spPr>
          <a:xfrm>
            <a:off x="2286000" y="4602588"/>
            <a:ext cx="19811999" cy="2367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>
                <a:solidFill>
                  <a:srgbClr val="0101FD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public</a:t>
            </a:r>
            <a:r>
              <a:rPr>
                <a:solidFill>
                  <a:srgbClr val="171717"/>
                </a:solidFill>
              </a:rPr>
              <a:t> </a:t>
            </a:r>
            <a:r>
              <a:t>override</a:t>
            </a:r>
            <a:r>
              <a:rPr>
                <a:solidFill>
                  <a:srgbClr val="171717"/>
                </a:solidFill>
              </a:rPr>
              <a:t> </a:t>
            </a:r>
            <a:r>
              <a:t>async</a:t>
            </a:r>
            <a:r>
              <a:rPr>
                <a:solidFill>
                  <a:srgbClr val="171717"/>
                </a:solidFill>
              </a:rPr>
              <a:t> Task </a:t>
            </a:r>
            <a:r>
              <a:rPr>
                <a:solidFill>
                  <a:srgbClr val="007D9A"/>
                </a:solidFill>
              </a:rPr>
              <a:t>SetParametersAsync</a:t>
            </a:r>
            <a:r>
              <a:rPr>
                <a:solidFill>
                  <a:srgbClr val="171717"/>
                </a:solidFill>
              </a:rPr>
              <a:t>(ParameterView parameters) { </a:t>
            </a:r>
            <a:r>
              <a:rPr>
                <a:solidFill>
                  <a:srgbClr val="171717"/>
                </a:solidFill>
              </a:rPr>
              <a:t>	</a:t>
            </a:r>
            <a:r>
              <a:t>await</a:t>
            </a:r>
            <a:r>
              <a:rPr>
                <a:solidFill>
                  <a:srgbClr val="171717"/>
                </a:solidFill>
              </a:rPr>
              <a:t> ... </a:t>
            </a:r>
            <a:endParaRPr>
              <a:solidFill>
                <a:srgbClr val="171717"/>
              </a:solidFill>
            </a:endParaRPr>
          </a:p>
          <a:p>
            <a:pPr>
              <a:defRPr>
                <a:solidFill>
                  <a:srgbClr val="171717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	</a:t>
            </a:r>
            <a:r>
              <a:rPr>
                <a:solidFill>
                  <a:srgbClr val="0101FD"/>
                </a:solidFill>
              </a:rPr>
              <a:t>await</a:t>
            </a:r>
            <a:r>
              <a:t> </a:t>
            </a:r>
            <a:r>
              <a:rPr>
                <a:solidFill>
                  <a:srgbClr val="0101FD"/>
                </a:solidFill>
              </a:rPr>
              <a:t>base</a:t>
            </a:r>
            <a:r>
              <a:t>.SetParametersAsync(parameters); </a:t>
            </a:r>
          </a:p>
          <a:p>
            <a:pPr>
              <a:defRPr>
                <a:solidFill>
                  <a:srgbClr val="171717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}</a:t>
            </a:r>
          </a:p>
        </p:txBody>
      </p:sp>
      <p:sp>
        <p:nvSpPr>
          <p:cNvPr id="244" name="Rectangle 6"/>
          <p:cNvSpPr txBox="1"/>
          <p:nvPr/>
        </p:nvSpPr>
        <p:spPr>
          <a:xfrm>
            <a:off x="2285999" y="6582795"/>
            <a:ext cx="16853251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>
                <a:solidFill>
                  <a:srgbClr val="0101FD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protected</a:t>
            </a:r>
            <a:r>
              <a:rPr>
                <a:solidFill>
                  <a:srgbClr val="171717"/>
                </a:solidFill>
              </a:rPr>
              <a:t> </a:t>
            </a:r>
            <a:r>
              <a:t>override</a:t>
            </a:r>
            <a:r>
              <a:rPr>
                <a:solidFill>
                  <a:srgbClr val="171717"/>
                </a:solidFill>
              </a:rPr>
              <a:t> </a:t>
            </a:r>
            <a:r>
              <a:t>async</a:t>
            </a:r>
            <a:r>
              <a:rPr>
                <a:solidFill>
                  <a:srgbClr val="171717"/>
                </a:solidFill>
              </a:rPr>
              <a:t> Task </a:t>
            </a:r>
            <a:r>
              <a:rPr>
                <a:solidFill>
                  <a:srgbClr val="007D9A"/>
                </a:solidFill>
              </a:rPr>
              <a:t>OnParametersSetAsync</a:t>
            </a:r>
            <a:r>
              <a:rPr>
                <a:solidFill>
                  <a:srgbClr val="171717"/>
                </a:solidFill>
              </a:rPr>
              <a:t>() {</a:t>
            </a:r>
            <a:r>
              <a:rPr>
                <a:solidFill>
                  <a:srgbClr val="171717"/>
                </a:solidFill>
              </a:rPr>
              <a:t> </a:t>
            </a:r>
            <a:r>
              <a:t>await</a:t>
            </a:r>
            <a:r>
              <a:rPr>
                <a:solidFill>
                  <a:srgbClr val="171717"/>
                </a:solidFill>
              </a:rPr>
              <a:t>...</a:t>
            </a:r>
            <a:r>
              <a:rPr>
                <a:solidFill>
                  <a:srgbClr val="171717"/>
                </a:solidFill>
              </a:rPr>
              <a:t> </a:t>
            </a:r>
            <a:r>
              <a:rPr>
                <a:solidFill>
                  <a:srgbClr val="171717"/>
                </a:solidFill>
              </a:rPr>
              <a:t>}</a:t>
            </a:r>
          </a:p>
        </p:txBody>
      </p:sp>
      <p:sp>
        <p:nvSpPr>
          <p:cNvPr id="245" name="Rectangle 7"/>
          <p:cNvSpPr txBox="1"/>
          <p:nvPr/>
        </p:nvSpPr>
        <p:spPr>
          <a:xfrm>
            <a:off x="2285999" y="7613566"/>
            <a:ext cx="17045128" cy="182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>
                <a:solidFill>
                  <a:srgbClr val="0101FD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protected</a:t>
            </a:r>
            <a:r>
              <a:rPr>
                <a:solidFill>
                  <a:srgbClr val="171717"/>
                </a:solidFill>
              </a:rPr>
              <a:t> </a:t>
            </a:r>
            <a:r>
              <a:t>override</a:t>
            </a:r>
            <a:r>
              <a:rPr>
                <a:solidFill>
                  <a:srgbClr val="171717"/>
                </a:solidFill>
              </a:rPr>
              <a:t> </a:t>
            </a:r>
            <a:r>
              <a:t>void</a:t>
            </a:r>
            <a:r>
              <a:rPr>
                <a:solidFill>
                  <a:srgbClr val="171717"/>
                </a:solidFill>
              </a:rPr>
              <a:t> </a:t>
            </a:r>
            <a:r>
              <a:rPr>
                <a:solidFill>
                  <a:srgbClr val="007D9A"/>
                </a:solidFill>
              </a:rPr>
              <a:t>OnAfterRender</a:t>
            </a:r>
            <a:r>
              <a:rPr>
                <a:solidFill>
                  <a:srgbClr val="171717"/>
                </a:solidFill>
              </a:rPr>
              <a:t>(</a:t>
            </a:r>
            <a:r>
              <a:t>bool</a:t>
            </a:r>
            <a:r>
              <a:rPr>
                <a:solidFill>
                  <a:srgbClr val="171717"/>
                </a:solidFill>
              </a:rPr>
              <a:t> firstRender) {</a:t>
            </a:r>
            <a:endParaRPr>
              <a:solidFill>
                <a:srgbClr val="171717"/>
              </a:solidFill>
            </a:endParaRPr>
          </a:p>
          <a:p>
            <a:pPr>
              <a:defRPr>
                <a:solidFill>
                  <a:srgbClr val="171717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 </a:t>
            </a:r>
            <a:r>
              <a:t>	</a:t>
            </a:r>
            <a:r>
              <a:rPr>
                <a:solidFill>
                  <a:srgbClr val="0101FD"/>
                </a:solidFill>
              </a:rPr>
              <a:t>if</a:t>
            </a:r>
            <a:r>
              <a:t> (firstRender) { ... } </a:t>
            </a:r>
          </a:p>
          <a:p>
            <a:pPr>
              <a:defRPr>
                <a:solidFill>
                  <a:srgbClr val="171717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}</a:t>
            </a:r>
          </a:p>
        </p:txBody>
      </p:sp>
      <p:sp>
        <p:nvSpPr>
          <p:cNvPr id="246" name="Rectangle 8"/>
          <p:cNvSpPr txBox="1"/>
          <p:nvPr/>
        </p:nvSpPr>
        <p:spPr>
          <a:xfrm>
            <a:off x="2286000" y="9633238"/>
            <a:ext cx="12009126" cy="182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>
                <a:solidFill>
                  <a:srgbClr val="0101FD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protected</a:t>
            </a:r>
            <a:r>
              <a:rPr>
                <a:solidFill>
                  <a:srgbClr val="171717"/>
                </a:solidFill>
              </a:rPr>
              <a:t> </a:t>
            </a:r>
            <a:r>
              <a:t>override</a:t>
            </a:r>
            <a:r>
              <a:rPr>
                <a:solidFill>
                  <a:srgbClr val="171717"/>
                </a:solidFill>
              </a:rPr>
              <a:t> </a:t>
            </a:r>
            <a:r>
              <a:t>bool</a:t>
            </a:r>
            <a:r>
              <a:rPr>
                <a:solidFill>
                  <a:srgbClr val="171717"/>
                </a:solidFill>
              </a:rPr>
              <a:t> </a:t>
            </a:r>
            <a:r>
              <a:rPr>
                <a:solidFill>
                  <a:srgbClr val="007D9A"/>
                </a:solidFill>
              </a:rPr>
              <a:t>ShouldRender</a:t>
            </a:r>
            <a:r>
              <a:rPr>
                <a:solidFill>
                  <a:srgbClr val="171717"/>
                </a:solidFill>
              </a:rPr>
              <a:t>() { </a:t>
            </a:r>
            <a:endParaRPr>
              <a:solidFill>
                <a:srgbClr val="171717"/>
              </a:solidFill>
            </a:endParaRPr>
          </a:p>
          <a:p>
            <a:pPr>
              <a:defRPr>
                <a:solidFill>
                  <a:srgbClr val="0101FD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	</a:t>
            </a:r>
            <a:r>
              <a:t>return</a:t>
            </a:r>
            <a:r>
              <a:rPr>
                <a:solidFill>
                  <a:srgbClr val="171717"/>
                </a:solidFill>
              </a:rPr>
              <a:t> </a:t>
            </a:r>
            <a:r>
              <a:rPr>
                <a:solidFill>
                  <a:srgbClr val="171717"/>
                </a:solidFill>
              </a:rPr>
              <a:t>false</a:t>
            </a:r>
            <a:r>
              <a:rPr>
                <a:solidFill>
                  <a:srgbClr val="171717"/>
                </a:solidFill>
              </a:rPr>
              <a:t>; </a:t>
            </a:r>
            <a:endParaRPr>
              <a:solidFill>
                <a:srgbClr val="171717"/>
              </a:solidFill>
            </a:endParaRPr>
          </a:p>
          <a:p>
            <a:pPr>
              <a:defRPr>
                <a:solidFill>
                  <a:srgbClr val="171717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}</a:t>
            </a:r>
          </a:p>
        </p:txBody>
      </p:sp>
      <p:sp>
        <p:nvSpPr>
          <p:cNvPr id="247" name="Straight Arrow Connector 9"/>
          <p:cNvSpPr/>
          <p:nvPr/>
        </p:nvSpPr>
        <p:spPr>
          <a:xfrm flipH="1">
            <a:off x="9855588" y="10556526"/>
            <a:ext cx="857029" cy="1"/>
          </a:xfrm>
          <a:prstGeom prst="line">
            <a:avLst/>
          </a:prstGeom>
          <a:ln w="114300">
            <a:solidFill>
              <a:srgbClr val="5B9BD5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248" name="Rectangle 11"/>
          <p:cNvSpPr txBox="1"/>
          <p:nvPr/>
        </p:nvSpPr>
        <p:spPr>
          <a:xfrm>
            <a:off x="10804056" y="9910191"/>
            <a:ext cx="4205457" cy="11995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Suppress component </a:t>
            </a:r>
          </a:p>
          <a:p>
            <a:pPr/>
            <a:r>
              <a:t>render</a:t>
            </a:r>
          </a:p>
        </p:txBody>
      </p:sp>
      <p:sp>
        <p:nvSpPr>
          <p:cNvPr id="249" name="Rectangle 12"/>
          <p:cNvSpPr txBox="1"/>
          <p:nvPr/>
        </p:nvSpPr>
        <p:spPr>
          <a:xfrm>
            <a:off x="2236578" y="11960114"/>
            <a:ext cx="21340413" cy="130963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u="sng">
                <a:latin typeface="Segoe UI"/>
                <a:ea typeface="Segoe UI"/>
                <a:cs typeface="Segoe UI"/>
                <a:sym typeface="Segoe UI"/>
              </a:defRPr>
            </a:pPr>
            <a:r>
              <a:t>TIP: Calling </a:t>
            </a:r>
            <a:r>
              <a:rPr u="none">
                <a:solidFill>
                  <a:srgbClr val="007D9A"/>
                </a:solidFill>
                <a:latin typeface="SFMono-Regular"/>
                <a:ea typeface="SFMono-Regular"/>
                <a:cs typeface="SFMono-Regular"/>
                <a:sym typeface="SFMono-Regular"/>
              </a:rPr>
              <a:t>StateHasChanged</a:t>
            </a:r>
            <a:r>
              <a:t>() notifies the component that its state has changed so it is rerendered. </a:t>
            </a:r>
          </a:p>
        </p:txBody>
      </p:sp>
      <p:sp>
        <p:nvSpPr>
          <p:cNvPr id="250" name="Rectangle 13"/>
          <p:cNvSpPr txBox="1"/>
          <p:nvPr/>
        </p:nvSpPr>
        <p:spPr>
          <a:xfrm>
            <a:off x="15824229" y="8747289"/>
            <a:ext cx="8362168" cy="2367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>
                <a:solidFill>
                  <a:srgbClr val="171717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@implements IDisposable </a:t>
            </a:r>
          </a:p>
          <a:p>
            <a:pPr>
              <a:defRPr>
                <a:solidFill>
                  <a:srgbClr val="171717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@code { </a:t>
            </a:r>
          </a:p>
          <a:p>
            <a:pPr>
              <a:defRPr>
                <a:solidFill>
                  <a:srgbClr val="171717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	</a:t>
            </a:r>
            <a:r>
              <a:rPr>
                <a:solidFill>
                  <a:srgbClr val="0101FD"/>
                </a:solidFill>
              </a:rPr>
              <a:t>public</a:t>
            </a:r>
            <a:r>
              <a:t> </a:t>
            </a:r>
            <a:r>
              <a:rPr>
                <a:solidFill>
                  <a:srgbClr val="0101FD"/>
                </a:solidFill>
              </a:rPr>
              <a:t>void</a:t>
            </a:r>
            <a:r>
              <a:t> </a:t>
            </a:r>
            <a:r>
              <a:rPr>
                <a:solidFill>
                  <a:srgbClr val="007D9A"/>
                </a:solidFill>
              </a:rPr>
              <a:t>Dispose</a:t>
            </a:r>
            <a:r>
              <a:t>() { ... } </a:t>
            </a:r>
          </a:p>
          <a:p>
            <a:pPr>
              <a:defRPr>
                <a:solidFill>
                  <a:srgbClr val="171717"/>
                </a:solidFill>
                <a:latin typeface="SFMono-Regular"/>
                <a:ea typeface="SFMono-Regular"/>
                <a:cs typeface="SFMono-Regular"/>
                <a:sym typeface="SFMono-Regular"/>
              </a:defRPr>
            </a:pPr>
            <a:r>
              <a:t>}</a:t>
            </a:r>
          </a:p>
        </p:txBody>
      </p:sp>
      <p:sp>
        <p:nvSpPr>
          <p:cNvPr id="251" name="Component Lifecycle methods"/>
          <p:cNvSpPr txBox="1"/>
          <p:nvPr/>
        </p:nvSpPr>
        <p:spPr>
          <a:xfrm>
            <a:off x="2239530" y="105337"/>
            <a:ext cx="18301750" cy="1859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defRPr spc="-199" sz="11000">
                <a:solidFill>
                  <a:srgbClr val="404040"/>
                </a:solidFill>
                <a:latin typeface="Bembo"/>
                <a:ea typeface="Bembo"/>
                <a:cs typeface="Bembo"/>
                <a:sym typeface="Bembo"/>
              </a:defRPr>
            </a:lvl1pPr>
          </a:lstStyle>
          <a:p>
            <a:pPr/>
            <a:r>
              <a:t>Component Lifecycle methods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/>
          <a:p>
            <a:pPr defTabSz="1700783">
              <a:defRPr spc="-186" sz="9300"/>
            </a:pPr>
            <a:r>
              <a:t>Dependency </a:t>
            </a:r>
            <a:br/>
            <a:r>
              <a:t>Injection</a:t>
            </a:r>
          </a:p>
        </p:txBody>
      </p:sp>
      <p:pic>
        <p:nvPicPr>
          <p:cNvPr id="25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25292" y="877384"/>
            <a:ext cx="12458698" cy="1137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821" y="6186737"/>
            <a:ext cx="11144251" cy="2209793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Rectangle 5"/>
          <p:cNvSpPr txBox="1"/>
          <p:nvPr/>
        </p:nvSpPr>
        <p:spPr>
          <a:xfrm>
            <a:off x="835979" y="8396531"/>
            <a:ext cx="5700734" cy="640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Add your service in Startup.cs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xfrm>
            <a:off x="2194560" y="1094703"/>
            <a:ext cx="20116801" cy="1821215"/>
          </a:xfrm>
          <a:prstGeom prst="rect">
            <a:avLst/>
          </a:prstGeom>
        </p:spPr>
        <p:txBody>
          <a:bodyPr/>
          <a:lstStyle>
            <a:lvl1pPr defTabSz="1773936">
              <a:defRPr spc="-194" sz="10670"/>
            </a:lvl1pPr>
          </a:lstStyle>
          <a:p>
            <a:pPr/>
            <a:r>
              <a:t>Forms and validation</a:t>
            </a:r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0" y="3315394"/>
            <a:ext cx="12953993" cy="7848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956" y="3239205"/>
            <a:ext cx="11068043" cy="40005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1" name="Table 5"/>
          <p:cNvGraphicFramePr/>
          <p:nvPr/>
        </p:nvGraphicFramePr>
        <p:xfrm>
          <a:off x="1036946" y="7594072"/>
          <a:ext cx="9012015" cy="46203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259920"/>
                <a:gridCol w="4739393"/>
              </a:tblGrid>
              <a:tr h="63178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2800"/>
                        <a:t>Input component</a:t>
                      </a:r>
                    </a:p>
                  </a:txBody>
                  <a:tcPr marL="91440" marR="91440" marT="91440" marB="91440" anchor="b" anchorCtr="0" horzOverflow="overflow">
                    <a:lnL w="25400">
                      <a:solidFill>
                        <a:srgbClr val="8099FE"/>
                      </a:solidFill>
                    </a:lnL>
                    <a:lnR w="25400">
                      <a:solidFill>
                        <a:srgbClr val="40AFFE"/>
                      </a:solidFill>
                    </a:lnR>
                    <a:lnT w="25400">
                      <a:solidFill>
                        <a:srgbClr val="8099FE"/>
                      </a:solidFill>
                    </a:lnT>
                    <a:lnB w="12700">
                      <a:solidFill>
                        <a:srgbClr val="40A6F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2800"/>
                        <a:t>Rendered as…</a:t>
                      </a:r>
                    </a:p>
                  </a:txBody>
                  <a:tcPr marL="91440" marR="91440" marT="91440" marB="91440" anchor="b" anchorCtr="0" horzOverflow="overflow">
                    <a:lnL w="25400">
                      <a:solidFill>
                        <a:srgbClr val="40AFFE"/>
                      </a:solidFill>
                    </a:lnL>
                    <a:lnR w="25400">
                      <a:solidFill>
                        <a:srgbClr val="40AFFE"/>
                      </a:solidFill>
                    </a:lnR>
                    <a:lnT w="25400">
                      <a:solidFill>
                        <a:srgbClr val="40AFFE"/>
                      </a:solidFill>
                    </a:lnT>
                    <a:lnB w="12700">
                      <a:solidFill>
                        <a:srgbClr val="80ABF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75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InputText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40A6FE"/>
                      </a:solidFill>
                    </a:lnL>
                    <a:lnR w="25400">
                      <a:solidFill>
                        <a:srgbClr val="80ABFE"/>
                      </a:solidFill>
                    </a:lnR>
                    <a:lnT w="12700">
                      <a:solidFill>
                        <a:srgbClr val="40A6FE"/>
                      </a:solidFill>
                    </a:lnT>
                    <a:lnB w="12700">
                      <a:solidFill>
                        <a:srgbClr val="10ACF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&lt;input&gt;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80ABFE"/>
                      </a:solidFill>
                    </a:lnL>
                    <a:lnR w="25400">
                      <a:solidFill>
                        <a:srgbClr val="80ABFE"/>
                      </a:solidFill>
                    </a:lnR>
                    <a:lnT w="12700">
                      <a:solidFill>
                        <a:srgbClr val="80ABFE"/>
                      </a:solidFill>
                    </a:lnT>
                    <a:lnB w="12700">
                      <a:solidFill>
                        <a:srgbClr val="70B5F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75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InputTextArea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10ACFE"/>
                      </a:solidFill>
                    </a:lnL>
                    <a:lnR w="25400">
                      <a:solidFill>
                        <a:srgbClr val="70B5FE"/>
                      </a:solidFill>
                    </a:lnR>
                    <a:lnT w="12700">
                      <a:solidFill>
                        <a:srgbClr val="10ACFE"/>
                      </a:solidFill>
                    </a:lnT>
                    <a:lnB w="12700">
                      <a:solidFill>
                        <a:srgbClr val="E0B7F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&lt;textarea&gt;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70B5FE"/>
                      </a:solidFill>
                    </a:lnL>
                    <a:lnR w="25400">
                      <a:solidFill>
                        <a:srgbClr val="70B5FE"/>
                      </a:solidFill>
                    </a:lnR>
                    <a:lnT w="12700">
                      <a:solidFill>
                        <a:srgbClr val="70B5FE"/>
                      </a:solidFill>
                    </a:lnT>
                    <a:lnB w="12700">
                      <a:solidFill>
                        <a:srgbClr val="50B4F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75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InputSelect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E0B7FE"/>
                      </a:solidFill>
                    </a:lnL>
                    <a:lnR w="25400">
                      <a:solidFill>
                        <a:srgbClr val="50B4FE"/>
                      </a:solidFill>
                    </a:lnR>
                    <a:lnT w="12700">
                      <a:solidFill>
                        <a:srgbClr val="E0B7FE"/>
                      </a:solidFill>
                    </a:lnT>
                    <a:lnB w="12700">
                      <a:solidFill>
                        <a:srgbClr val="20BDF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&lt;select&gt;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50B4FE"/>
                      </a:solidFill>
                    </a:lnL>
                    <a:lnR w="25400">
                      <a:solidFill>
                        <a:srgbClr val="50B4FE"/>
                      </a:solidFill>
                    </a:lnR>
                    <a:lnT w="12700">
                      <a:solidFill>
                        <a:srgbClr val="50B4FE"/>
                      </a:solidFill>
                    </a:lnT>
                    <a:lnB w="12700">
                      <a:solidFill>
                        <a:srgbClr val="80C6F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472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InputNumber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20BDFE"/>
                      </a:solidFill>
                    </a:lnL>
                    <a:lnR w="25400">
                      <a:solidFill>
                        <a:srgbClr val="80C6FE"/>
                      </a:solidFill>
                    </a:lnR>
                    <a:lnT w="12700">
                      <a:solidFill>
                        <a:srgbClr val="20BDFE"/>
                      </a:solidFill>
                    </a:lnT>
                    <a:lnB w="12700">
                      <a:solidFill>
                        <a:srgbClr val="A0BEF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&lt;input type="number"&gt;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80C6FE"/>
                      </a:solidFill>
                    </a:lnL>
                    <a:lnR w="25400">
                      <a:solidFill>
                        <a:srgbClr val="80C6FE"/>
                      </a:solidFill>
                    </a:lnR>
                    <a:lnT w="12700">
                      <a:solidFill>
                        <a:srgbClr val="80C6FE"/>
                      </a:solidFill>
                    </a:lnT>
                    <a:lnB w="12700">
                      <a:solidFill>
                        <a:srgbClr val="30C2F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472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InputCheckbox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A0BEFE"/>
                      </a:solidFill>
                    </a:lnL>
                    <a:lnR w="25400">
                      <a:solidFill>
                        <a:srgbClr val="30C2FE"/>
                      </a:solidFill>
                    </a:lnR>
                    <a:lnT w="12700">
                      <a:solidFill>
                        <a:srgbClr val="A0BEFE"/>
                      </a:solidFill>
                    </a:lnT>
                    <a:lnB w="12700">
                      <a:solidFill>
                        <a:srgbClr val="E0C0F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&lt;input type="checkbox"&gt;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30C2FE"/>
                      </a:solidFill>
                    </a:lnL>
                    <a:lnR w="25400">
                      <a:solidFill>
                        <a:srgbClr val="30C2FE"/>
                      </a:solidFill>
                    </a:lnR>
                    <a:lnT w="12700">
                      <a:solidFill>
                        <a:srgbClr val="30C2FE"/>
                      </a:solidFill>
                    </a:lnT>
                    <a:lnB w="12700">
                      <a:solidFill>
                        <a:srgbClr val="40C7FE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3178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InputDate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E0C0FE"/>
                      </a:solidFill>
                    </a:lnL>
                    <a:lnR w="25400">
                      <a:solidFill>
                        <a:srgbClr val="40C7FE"/>
                      </a:solidFill>
                    </a:lnR>
                    <a:lnT w="12700">
                      <a:solidFill>
                        <a:srgbClr val="E0C0FE"/>
                      </a:solidFill>
                    </a:lnT>
                    <a:lnB w="25400">
                      <a:solidFill>
                        <a:srgbClr val="E0C0FE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800"/>
                        <a:t>&lt;input type="date"&gt;</a:t>
                      </a:r>
                    </a:p>
                  </a:txBody>
                  <a:tcPr marL="91440" marR="91440" marT="91440" marB="91440" anchor="t" anchorCtr="0" horzOverflow="overflow">
                    <a:lnL w="25400">
                      <a:solidFill>
                        <a:srgbClr val="40C7FE"/>
                      </a:solidFill>
                    </a:lnL>
                    <a:lnR w="25400">
                      <a:solidFill>
                        <a:srgbClr val="40C7FE"/>
                      </a:solidFill>
                    </a:lnR>
                    <a:lnT w="12700">
                      <a:solidFill>
                        <a:srgbClr val="40C7FE"/>
                      </a:solidFill>
                    </a:lnT>
                    <a:lnB w="25400">
                      <a:solidFill>
                        <a:srgbClr val="40C7FE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199"/>
            </a:lvl1pPr>
          </a:lstStyle>
          <a:p>
            <a:pPr/>
            <a:r>
              <a:t>JavaScript interop</a:t>
            </a:r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614" y="3591395"/>
            <a:ext cx="10624668" cy="6699223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ontent Placeholder 2"/>
          <p:cNvSpPr txBox="1"/>
          <p:nvPr>
            <p:ph type="body" sz="quarter" idx="1"/>
          </p:nvPr>
        </p:nvSpPr>
        <p:spPr>
          <a:xfrm>
            <a:off x="1345502" y="9460216"/>
            <a:ext cx="9898800" cy="3306177"/>
          </a:xfrm>
          <a:prstGeom prst="rect">
            <a:avLst/>
          </a:prstGeom>
        </p:spPr>
        <p:txBody>
          <a:bodyPr/>
          <a:lstStyle/>
          <a:p>
            <a:pPr/>
            <a:r>
              <a:t>Your C# code can easily call JavaScript APIs and libraries. You can continue to use the large ecosystem of JavaScript libraries that exist for client side UI while writing your logic in C#.</a:t>
            </a:r>
          </a:p>
        </p:txBody>
      </p:sp>
      <p:pic>
        <p:nvPicPr>
          <p:cNvPr id="26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20649" y="6975188"/>
            <a:ext cx="11525243" cy="579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94814" y="4107977"/>
            <a:ext cx="9791707" cy="2666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199"/>
            </a:lvl1pPr>
          </a:lstStyle>
          <a:p>
            <a:pPr/>
            <a:r>
              <a:t>Hands-on</a:t>
            </a:r>
          </a:p>
        </p:txBody>
      </p:sp>
      <p:sp>
        <p:nvSpPr>
          <p:cNvPr id="270" name="Content Placeholder 2"/>
          <p:cNvSpPr txBox="1"/>
          <p:nvPr>
            <p:ph type="body" sz="quarter" idx="1"/>
          </p:nvPr>
        </p:nvSpPr>
        <p:spPr>
          <a:xfrm>
            <a:off x="7885226" y="11280137"/>
            <a:ext cx="8937584" cy="1006041"/>
          </a:xfrm>
          <a:prstGeom prst="rect">
            <a:avLst/>
          </a:prstGeom>
        </p:spPr>
        <p:txBody>
          <a:bodyPr/>
          <a:lstStyle/>
          <a:p>
            <a:pPr/>
            <a:r>
              <a:t>    Let’s build a small BlazorServer App</a:t>
            </a:r>
          </a:p>
        </p:txBody>
      </p:sp>
      <p:pic>
        <p:nvPicPr>
          <p:cNvPr id="27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8105" y="4114797"/>
            <a:ext cx="9351825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5513" y="2069531"/>
            <a:ext cx="12652974" cy="9576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Used comma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Used commands</a:t>
            </a:r>
          </a:p>
        </p:txBody>
      </p:sp>
      <p:sp>
        <p:nvSpPr>
          <p:cNvPr id="276" name="(Or any other terminal - run on project root directory)"/>
          <p:cNvSpPr txBox="1"/>
          <p:nvPr>
            <p:ph type="body" sz="half" idx="1"/>
          </p:nvPr>
        </p:nvSpPr>
        <p:spPr>
          <a:xfrm>
            <a:off x="3768326" y="1975094"/>
            <a:ext cx="8083551" cy="8392951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(Or any other terminal - run on project root directory)</a:t>
            </a:r>
          </a:p>
        </p:txBody>
      </p:sp>
      <p:sp>
        <p:nvSpPr>
          <p:cNvPr id="277" name="Text Placeholder 4"/>
          <p:cNvSpPr/>
          <p:nvPr>
            <p:ph type="body" idx="21"/>
          </p:nvPr>
        </p:nvSpPr>
        <p:spPr>
          <a:xfrm>
            <a:off x="12782811" y="5084486"/>
            <a:ext cx="10023370" cy="38246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100584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b="1" sz="2640">
                <a:latin typeface="+mn-lt"/>
                <a:ea typeface="+mn-ea"/>
                <a:cs typeface="+mn-cs"/>
                <a:sym typeface="Helvetica"/>
              </a:defRPr>
            </a:pPr>
            <a:r>
              <a:t>dotnet ef migrations add “MigrationName”</a:t>
            </a:r>
          </a:p>
          <a:p>
            <a:pPr marL="0" indent="0" defTabSz="100584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b="1" sz="2640">
                <a:latin typeface="+mn-lt"/>
                <a:ea typeface="+mn-ea"/>
                <a:cs typeface="+mn-cs"/>
                <a:sym typeface="Helvetica"/>
              </a:defRPr>
            </a:pPr>
            <a:r>
              <a:t>dotnet ef database update</a:t>
            </a:r>
          </a:p>
          <a:p>
            <a:pPr marL="0" indent="0" defTabSz="100584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b="1" sz="2640">
                <a:latin typeface="+mn-lt"/>
                <a:ea typeface="+mn-ea"/>
                <a:cs typeface="+mn-cs"/>
                <a:sym typeface="Helvetica"/>
              </a:defRPr>
            </a:pPr>
            <a:r>
              <a:t>dotnet new blazorserver --name ProjectName --auth Individual</a:t>
            </a:r>
          </a:p>
          <a:p>
            <a:pPr marL="0" indent="0" defTabSz="100584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b="1" sz="2640">
                <a:latin typeface="+mn-lt"/>
                <a:ea typeface="+mn-ea"/>
                <a:cs typeface="+mn-cs"/>
                <a:sym typeface="Helvetica"/>
              </a:defRPr>
            </a:pPr>
            <a:r>
              <a:t>dotnet new blazorwasm --name ProjectName --auth Individual</a:t>
            </a:r>
          </a:p>
          <a:p>
            <a:pPr marL="0" indent="0" defTabSz="100584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b="1" sz="2640">
                <a:latin typeface="+mn-lt"/>
                <a:ea typeface="+mn-ea"/>
                <a:cs typeface="+mn-cs"/>
                <a:sym typeface="Helvetica"/>
              </a:defRPr>
            </a:pPr>
            <a:r>
              <a:t>dotnet run</a:t>
            </a:r>
          </a:p>
          <a:p>
            <a:pPr marL="0" indent="0" defTabSz="100584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b="1" sz="2640">
                <a:latin typeface="+mn-lt"/>
                <a:ea typeface="+mn-ea"/>
                <a:cs typeface="+mn-cs"/>
                <a:sym typeface="Helvetica"/>
              </a:defRPr>
            </a:pPr>
            <a:r>
              <a:t>dotnet watch run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101" y="4416650"/>
            <a:ext cx="7924801" cy="466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xfrm>
            <a:off x="6468289" y="312027"/>
            <a:ext cx="20116801" cy="2901519"/>
          </a:xfrm>
          <a:prstGeom prst="rect">
            <a:avLst/>
          </a:prstGeom>
        </p:spPr>
        <p:txBody>
          <a:bodyPr/>
          <a:lstStyle/>
          <a:p>
            <a:pPr defTabSz="1700783">
              <a:defRPr spc="-186" sz="9300"/>
            </a:pPr>
            <a:r>
              <a:t>What will you choose?</a:t>
            </a:r>
            <a:br/>
          </a:p>
        </p:txBody>
      </p:sp>
      <p:pic>
        <p:nvPicPr>
          <p:cNvPr id="28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503" y="2246191"/>
            <a:ext cx="9524994" cy="10820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2900" y="171450"/>
            <a:ext cx="16078200" cy="1337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199"/>
            </a:lvl1pPr>
          </a:lstStyle>
          <a:p>
            <a:pPr/>
            <a:r>
              <a:t>Resources</a:t>
            </a:r>
          </a:p>
        </p:txBody>
      </p:sp>
      <p:sp>
        <p:nvSpPr>
          <p:cNvPr id="284" name="Content Placeholder 2"/>
          <p:cNvSpPr txBox="1"/>
          <p:nvPr>
            <p:ph type="body" idx="1"/>
          </p:nvPr>
        </p:nvSpPr>
        <p:spPr>
          <a:xfrm>
            <a:off x="2295618" y="4543639"/>
            <a:ext cx="20116801" cy="7521779"/>
          </a:xfrm>
          <a:prstGeom prst="rect">
            <a:avLst/>
          </a:prstGeom>
        </p:spPr>
        <p:txBody>
          <a:bodyPr/>
          <a:lstStyle/>
          <a:p>
            <a:pPr/>
            <a:r>
              <a:t>Awesome Blazor - Lots of cool resources: 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https://awesomeopensource.com/project/AdrienTorris/awesome-blazor</a:t>
            </a:r>
          </a:p>
          <a:p>
            <a:pPr/>
            <a:r>
              <a:t>Free Blazor components</a:t>
            </a:r>
            <a:r>
              <a:t>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https://blazor.radzen.com/</a:t>
            </a:r>
          </a:p>
          <a:p>
            <a:pPr/>
            <a:r>
              <a:t>Blazorise - Free Bootstrap Blazor implementation</a:t>
            </a:r>
            <a:r>
              <a:t>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https://blazorise.com/docs/start/</a:t>
            </a:r>
          </a:p>
          <a:p>
            <a:pPr/>
            <a:r>
              <a:t>WPF Blazor Components: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https://github.com/aboudoux/WpfGridLayout.Blazor</a:t>
            </a:r>
          </a:p>
          <a:p>
            <a:pPr/>
            <a:r>
              <a:t>Blazor documentation: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 invalidUrl="" action="" tgtFrame="" tooltip="" history="1" highlightClick="0" endSnd="0"/>
              </a:rPr>
              <a:t>https://docs.microsoft.com/en-us/aspnet/core/blazor/?view=aspnetcore-3.0</a:t>
            </a:r>
          </a:p>
          <a:p>
            <a:pPr/>
            <a:r>
              <a:t>Blazor university: 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7" invalidUrl="" action="" tgtFrame="" tooltip="" history="1" highlightClick="0" endSnd="0"/>
              </a:rPr>
              <a:t>https://blazor-university.com/overview/what-is-blazor/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>
            <a:lvl1pPr>
              <a:defRPr spc="-199"/>
            </a:lvl1pPr>
          </a:lstStyle>
          <a:p>
            <a:pPr/>
            <a:r>
              <a:t>Questions?</a:t>
            </a:r>
          </a:p>
        </p:txBody>
      </p:sp>
      <p:pic>
        <p:nvPicPr>
          <p:cNvPr id="28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7618" y="4783902"/>
            <a:ext cx="9319657" cy="6980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u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Feedback</a:t>
            </a:r>
          </a:p>
        </p:txBody>
      </p:sp>
      <p:grpSp>
        <p:nvGrpSpPr>
          <p:cNvPr id="299" name="Nomogramă 10"/>
          <p:cNvGrpSpPr/>
          <p:nvPr/>
        </p:nvGrpSpPr>
        <p:grpSpPr>
          <a:xfrm>
            <a:off x="11176803" y="3544674"/>
            <a:ext cx="9582151" cy="8227591"/>
            <a:chOff x="0" y="0"/>
            <a:chExt cx="9582150" cy="8227590"/>
          </a:xfrm>
        </p:grpSpPr>
        <p:sp>
          <p:nvSpPr>
            <p:cNvPr id="290" name="Rounded Rectangle"/>
            <p:cNvSpPr/>
            <p:nvPr/>
          </p:nvSpPr>
          <p:spPr>
            <a:xfrm>
              <a:off x="0" y="0"/>
              <a:ext cx="9582150" cy="2350741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291" name="Square"/>
            <p:cNvSpPr/>
            <p:nvPr/>
          </p:nvSpPr>
          <p:spPr>
            <a:xfrm>
              <a:off x="711097" y="528915"/>
              <a:ext cx="1292908" cy="1292908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292" name="Completați acum"/>
            <p:cNvSpPr txBox="1"/>
            <p:nvPr/>
          </p:nvSpPr>
          <p:spPr>
            <a:xfrm>
              <a:off x="2715104" y="645348"/>
              <a:ext cx="6867044" cy="106004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8786" tIns="248786" rIns="248786" bIns="248786" numCol="1" anchor="ctr">
              <a:spAutoFit/>
            </a:bodyPr>
            <a:lstStyle>
              <a:lvl1pPr defTabSz="1955800">
                <a:spcBef>
                  <a:spcPts val="1800"/>
                </a:spcBef>
                <a:defRPr sz="4400"/>
              </a:lvl1pPr>
            </a:lstStyle>
            <a:p>
              <a:pPr/>
              <a:r>
                <a:t>Completați acum</a:t>
              </a:r>
            </a:p>
          </p:txBody>
        </p:sp>
        <p:sp>
          <p:nvSpPr>
            <p:cNvPr id="293" name="Rounded Rectangle"/>
            <p:cNvSpPr/>
            <p:nvPr/>
          </p:nvSpPr>
          <p:spPr>
            <a:xfrm>
              <a:off x="0" y="2938423"/>
              <a:ext cx="9582150" cy="2350741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294" name="Square"/>
            <p:cNvSpPr/>
            <p:nvPr/>
          </p:nvSpPr>
          <p:spPr>
            <a:xfrm>
              <a:off x="711097" y="3467341"/>
              <a:ext cx="1292908" cy="1292907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295" name="Durează 2-3 minute"/>
            <p:cNvSpPr txBox="1"/>
            <p:nvPr/>
          </p:nvSpPr>
          <p:spPr>
            <a:xfrm>
              <a:off x="2715104" y="3583772"/>
              <a:ext cx="6867044" cy="106004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8786" tIns="248786" rIns="248786" bIns="248786" numCol="1" anchor="ctr">
              <a:spAutoFit/>
            </a:bodyPr>
            <a:lstStyle>
              <a:lvl1pPr defTabSz="1955800">
                <a:spcBef>
                  <a:spcPts val="1800"/>
                </a:spcBef>
                <a:defRPr sz="4400"/>
              </a:lvl1pPr>
            </a:lstStyle>
            <a:p>
              <a:pPr/>
              <a:r>
                <a:t>Durează 2-3 minute</a:t>
              </a:r>
            </a:p>
          </p:txBody>
        </p:sp>
        <p:sp>
          <p:nvSpPr>
            <p:cNvPr id="296" name="Rounded Rectangle"/>
            <p:cNvSpPr/>
            <p:nvPr/>
          </p:nvSpPr>
          <p:spPr>
            <a:xfrm>
              <a:off x="0" y="5876850"/>
              <a:ext cx="9582150" cy="2350741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297" name="Square"/>
            <p:cNvSpPr/>
            <p:nvPr/>
          </p:nvSpPr>
          <p:spPr>
            <a:xfrm>
              <a:off x="711097" y="6405765"/>
              <a:ext cx="1292908" cy="1292908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298" name="Feedback anonim - pentru formator și AgileHub"/>
            <p:cNvSpPr txBox="1"/>
            <p:nvPr/>
          </p:nvSpPr>
          <p:spPr>
            <a:xfrm>
              <a:off x="2715104" y="6179298"/>
              <a:ext cx="6867044" cy="174584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8786" tIns="248786" rIns="248786" bIns="248786" numCol="1" anchor="ctr">
              <a:spAutoFit/>
            </a:bodyPr>
            <a:lstStyle>
              <a:lvl1pPr defTabSz="1955800">
                <a:spcBef>
                  <a:spcPts val="1800"/>
                </a:spcBef>
                <a:defRPr sz="4400"/>
              </a:lvl1pPr>
            </a:lstStyle>
            <a:p>
              <a:pPr/>
              <a:r>
                <a:t>Feedback anonim - pentru formator și AgileHub</a:t>
              </a:r>
            </a:p>
          </p:txBody>
        </p:sp>
      </p:grpSp>
      <p:grpSp>
        <p:nvGrpSpPr>
          <p:cNvPr id="302" name="Group 2"/>
          <p:cNvGrpSpPr/>
          <p:nvPr/>
        </p:nvGrpSpPr>
        <p:grpSpPr>
          <a:xfrm>
            <a:off x="2451992" y="4212199"/>
            <a:ext cx="6325800" cy="7432013"/>
            <a:chOff x="0" y="0"/>
            <a:chExt cx="6325800" cy="7432011"/>
          </a:xfrm>
        </p:grpSpPr>
        <p:sp>
          <p:nvSpPr>
            <p:cNvPr id="300" name="CasetăText 13"/>
            <p:cNvSpPr/>
            <p:nvPr/>
          </p:nvSpPr>
          <p:spPr>
            <a:xfrm>
              <a:off x="0" y="6162011"/>
              <a:ext cx="1270000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/>
              <a:r>
                <a:rPr u="sng"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hlinkClick r:id="rId5" invalidUrl="" action="" tgtFrame="" tooltip="" history="1" highlightClick="0" endSnd="0"/>
                </a:rPr>
                <a:t>http://bit.ly/peak</a:t>
              </a:r>
              <a:r>
                <a:rPr u="sng"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hlinkClick r:id="rId5" invalidUrl="" action="" tgtFrame="" tooltip="" history="1" highlightClick="0" endSnd="0"/>
                </a:rPr>
                <a:t>it003</a:t>
              </a:r>
              <a:r>
                <a:rPr u="sng"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hlinkClick r:id="rId5" invalidUrl="" action="" tgtFrame="" tooltip="" history="1" highlightClick="0" endSnd="0"/>
                </a:rPr>
                <a:t>-feedback</a:t>
              </a:r>
              <a:r>
                <a:t> </a:t>
              </a:r>
              <a:r>
                <a:t> </a:t>
              </a:r>
            </a:p>
          </p:txBody>
        </p:sp>
        <p:pic>
          <p:nvPicPr>
            <p:cNvPr id="301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3787" y="0"/>
              <a:ext cx="6162014" cy="6162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ubstituent conținut 16"/>
          <p:cNvGrpSpPr/>
          <p:nvPr/>
        </p:nvGrpSpPr>
        <p:grpSpPr>
          <a:xfrm>
            <a:off x="3962398" y="4029275"/>
            <a:ext cx="16459201" cy="5657451"/>
            <a:chOff x="0" y="751589"/>
            <a:chExt cx="16459199" cy="5657449"/>
          </a:xfrm>
        </p:grpSpPr>
        <p:sp>
          <p:nvSpPr>
            <p:cNvPr id="131" name="Group"/>
            <p:cNvSpPr/>
            <p:nvPr/>
          </p:nvSpPr>
          <p:spPr>
            <a:xfrm>
              <a:off x="0" y="751589"/>
              <a:ext cx="82296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98272" tIns="398272" rIns="398272" bIns="398272" numCol="1" anchor="ctr">
              <a:spAutoFit/>
            </a:bodyPr>
            <a:lstStyle>
              <a:lvl1pPr algn="ctr" defTabSz="2489200">
                <a:lnSpc>
                  <a:spcPct val="90000"/>
                </a:lnSpc>
                <a:spcBef>
                  <a:spcPts val="2300"/>
                </a:spcBef>
                <a:defRPr sz="5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1. Cum te numești?</a:t>
              </a:r>
            </a:p>
          </p:txBody>
        </p:sp>
        <p:sp>
          <p:nvSpPr>
            <p:cNvPr id="132" name="Group"/>
            <p:cNvSpPr/>
            <p:nvPr/>
          </p:nvSpPr>
          <p:spPr>
            <a:xfrm>
              <a:off x="8229599" y="6409039"/>
              <a:ext cx="82296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98272" tIns="398272" rIns="398272" bIns="398272" numCol="1" anchor="ctr">
              <a:spAutoFit/>
            </a:bodyPr>
            <a:lstStyle>
              <a:lvl1pPr algn="ctr" defTabSz="2489200">
                <a:lnSpc>
                  <a:spcPct val="90000"/>
                </a:lnSpc>
                <a:spcBef>
                  <a:spcPts val="2300"/>
                </a:spcBef>
                <a:defRPr sz="5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4. Ce așteptări ai de la întâlnirea de azi?</a:t>
              </a:r>
            </a:p>
          </p:txBody>
        </p:sp>
        <p:grpSp>
          <p:nvGrpSpPr>
            <p:cNvPr id="135" name="Group"/>
            <p:cNvGrpSpPr/>
            <p:nvPr/>
          </p:nvGrpSpPr>
          <p:grpSpPr>
            <a:xfrm>
              <a:off x="5760720" y="2448823"/>
              <a:ext cx="4937760" cy="2262981"/>
              <a:chOff x="0" y="0"/>
              <a:chExt cx="4937759" cy="2262980"/>
            </a:xfrm>
          </p:grpSpPr>
          <p:sp>
            <p:nvSpPr>
              <p:cNvPr id="133" name="Rounded Rectangle"/>
              <p:cNvSpPr/>
              <p:nvPr/>
            </p:nvSpPr>
            <p:spPr>
              <a:xfrm>
                <a:off x="0" y="0"/>
                <a:ext cx="4937760" cy="2262981"/>
              </a:xfrm>
              <a:prstGeom prst="roundRect">
                <a:avLst>
                  <a:gd name="adj" fmla="val 16667"/>
                </a:avLst>
              </a:prstGeom>
              <a:solidFill>
                <a:srgbClr val="DEE7D0"/>
              </a:solidFill>
              <a:ln w="508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 defTabSz="2489200">
                  <a:lnSpc>
                    <a:spcPct val="90000"/>
                  </a:lnSpc>
                  <a:spcBef>
                    <a:spcPts val="2600"/>
                  </a:spcBef>
                  <a:defRPr sz="5600"/>
                </a:pPr>
              </a:p>
            </p:txBody>
          </p:sp>
          <p:sp>
            <p:nvSpPr>
              <p:cNvPr id="134" name="Să ne cunoaștem"/>
              <p:cNvSpPr/>
              <p:nvPr/>
            </p:nvSpPr>
            <p:spPr>
              <a:xfrm>
                <a:off x="110470" y="1131490"/>
                <a:ext cx="471682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13359" tIns="213359" rIns="213359" bIns="213359" numCol="1" anchor="ctr">
                <a:spAutoFit/>
              </a:bodyPr>
              <a:lstStyle>
                <a:lvl1pPr algn="ctr" defTabSz="2489200">
                  <a:lnSpc>
                    <a:spcPct val="90000"/>
                  </a:lnSpc>
                  <a:spcBef>
                    <a:spcPts val="2300"/>
                  </a:spcBef>
                  <a:defRPr sz="5600"/>
                </a:lvl1pPr>
              </a:lstStyle>
              <a:p>
                <a:pPr/>
                <a:r>
                  <a:t>Să ne cunoaștem</a:t>
                </a:r>
              </a:p>
            </p:txBody>
          </p:sp>
        </p:grpSp>
      </p:grpSp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7268" y="3728834"/>
            <a:ext cx="10429464" cy="6952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u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42" name="Substituent conținut 2"/>
          <p:cNvSpPr txBox="1"/>
          <p:nvPr>
            <p:ph type="body" idx="1"/>
          </p:nvPr>
        </p:nvSpPr>
        <p:spPr>
          <a:xfrm>
            <a:off x="3962400" y="3200404"/>
            <a:ext cx="16459200" cy="9051927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The state of .Net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Does front-end mean Javascript any more?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The state of front-end development – what is Web Assembly? 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Exploring Blazor</a:t>
            </a:r>
          </a:p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Short live demo developing a simple app faster than ever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7992" y="8231357"/>
            <a:ext cx="24646253" cy="550511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Rectangle"/>
          <p:cNvSpPr/>
          <p:nvPr/>
        </p:nvSpPr>
        <p:spPr>
          <a:xfrm>
            <a:off x="23465" y="8484020"/>
            <a:ext cx="5951005" cy="2538629"/>
          </a:xfrm>
          <a:prstGeom prst="rect">
            <a:avLst/>
          </a:prstGeom>
          <a:ln w="127000">
            <a:solidFill>
              <a:schemeClr val="accent1">
                <a:satOff val="-4409"/>
                <a:lumOff val="-10509"/>
              </a:schemeClr>
            </a:solidFill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0397" y="449702"/>
            <a:ext cx="6435903" cy="321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5548" y="4852785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7132" t="20105" r="27132" b="20105"/>
          <a:stretch>
            <a:fillRect/>
          </a:stretch>
        </p:blipFill>
        <p:spPr>
          <a:xfrm>
            <a:off x="2012929" y="4775394"/>
            <a:ext cx="3659138" cy="2694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13713" y="4293290"/>
            <a:ext cx="3312430" cy="3312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17427" t="17427" r="17427" b="17427"/>
          <a:stretch>
            <a:fillRect/>
          </a:stretch>
        </p:blipFill>
        <p:spPr>
          <a:xfrm>
            <a:off x="14464308" y="4881757"/>
            <a:ext cx="4559175" cy="2482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330037" y="4852785"/>
            <a:ext cx="4169834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4"/>
      <p:bldP build="whole" bldLvl="1" animBg="1" rev="0" advAuto="0" spid="145" grpId="1"/>
      <p:bldP build="whole" bldLvl="1" animBg="1" rev="0" advAuto="0" spid="150" grpId="5"/>
      <p:bldP build="whole" bldLvl="1" animBg="1" rev="0" advAuto="0" spid="151" grpId="6"/>
      <p:bldP build="whole" bldLvl="1" animBg="1" rev="0" advAuto="0" spid="148" grpId="2"/>
      <p:bldP build="whole" bldLvl="1" animBg="1" rev="0" advAuto="0" spid="147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>
            <p:ph type="title"/>
          </p:nvPr>
        </p:nvSpPr>
        <p:spPr>
          <a:xfrm>
            <a:off x="2194560" y="573199"/>
            <a:ext cx="20116801" cy="2901519"/>
          </a:xfrm>
          <a:prstGeom prst="rect">
            <a:avLst/>
          </a:prstGeom>
        </p:spPr>
        <p:txBody>
          <a:bodyPr/>
          <a:lstStyle/>
          <a:p>
            <a:pPr defTabSz="1810511">
              <a:defRPr spc="-198" sz="10890"/>
            </a:pPr>
            <a:r>
              <a:t>Let’s get to business</a:t>
            </a:r>
          </a:p>
          <a:p>
            <a:pPr defTabSz="1810511">
              <a:defRPr spc="-144" sz="7919"/>
            </a:pPr>
            <a:r>
              <a:t>Building SPA’s</a:t>
            </a:r>
          </a:p>
        </p:txBody>
      </p:sp>
      <p:pic>
        <p:nvPicPr>
          <p:cNvPr id="15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7990" y="4053516"/>
            <a:ext cx="9788030" cy="8503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Nomogramă 2"/>
          <p:cNvGrpSpPr/>
          <p:nvPr/>
        </p:nvGrpSpPr>
        <p:grpSpPr>
          <a:xfrm>
            <a:off x="1450712" y="2715159"/>
            <a:ext cx="18530694" cy="9430803"/>
            <a:chOff x="0" y="0"/>
            <a:chExt cx="18530693" cy="9430802"/>
          </a:xfrm>
        </p:grpSpPr>
        <p:sp>
          <p:nvSpPr>
            <p:cNvPr id="156" name="Shape"/>
            <p:cNvSpPr/>
            <p:nvPr/>
          </p:nvSpPr>
          <p:spPr>
            <a:xfrm>
              <a:off x="0" y="0"/>
              <a:ext cx="18530695" cy="9430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400" y="12000"/>
                    <a:pt x="8684" y="5700"/>
                    <a:pt x="18852" y="2700"/>
                  </a:cubicBezTo>
                  <a:lnTo>
                    <a:pt x="18697" y="0"/>
                  </a:lnTo>
                  <a:lnTo>
                    <a:pt x="21600" y="4320"/>
                  </a:lnTo>
                  <a:lnTo>
                    <a:pt x="19316" y="10800"/>
                  </a:lnTo>
                  <a:lnTo>
                    <a:pt x="19161" y="8100"/>
                  </a:lnTo>
                  <a:cubicBezTo>
                    <a:pt x="9987" y="9300"/>
                    <a:pt x="3600" y="13800"/>
                    <a:pt x="0" y="21600"/>
                  </a:cubicBezTo>
                  <a:close/>
                </a:path>
              </a:pathLst>
            </a:custGeom>
            <a:solidFill>
              <a:srgbClr val="DEE7D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157" name="Circle"/>
            <p:cNvSpPr/>
            <p:nvPr/>
          </p:nvSpPr>
          <p:spPr>
            <a:xfrm>
              <a:off x="1978676" y="6940937"/>
              <a:ext cx="347057" cy="347057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158" name="Circle"/>
            <p:cNvSpPr/>
            <p:nvPr/>
          </p:nvSpPr>
          <p:spPr>
            <a:xfrm>
              <a:off x="4860521" y="4960401"/>
              <a:ext cx="543212" cy="543211"/>
            </a:xfrm>
            <a:prstGeom prst="ellipse">
              <a:avLst/>
            </a:prstGeom>
            <a:solidFill>
              <a:srgbClr val="5CB56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159" name="Circle"/>
            <p:cNvSpPr/>
            <p:nvPr/>
          </p:nvSpPr>
          <p:spPr>
            <a:xfrm>
              <a:off x="7417174" y="3768547"/>
              <a:ext cx="724288" cy="724288"/>
            </a:xfrm>
            <a:prstGeom prst="ellipse">
              <a:avLst/>
            </a:prstGeom>
            <a:solidFill>
              <a:srgbClr val="5EAFA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160" name="Circle"/>
            <p:cNvSpPr/>
            <p:nvPr/>
          </p:nvSpPr>
          <p:spPr>
            <a:xfrm>
              <a:off x="10349160" y="2740512"/>
              <a:ext cx="935534" cy="935534"/>
            </a:xfrm>
            <a:prstGeom prst="ellipse">
              <a:avLst/>
            </a:prstGeom>
            <a:solidFill>
              <a:srgbClr val="6179A8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161" name="Circle"/>
            <p:cNvSpPr/>
            <p:nvPr/>
          </p:nvSpPr>
          <p:spPr>
            <a:xfrm>
              <a:off x="13468765" y="1891821"/>
              <a:ext cx="1192055" cy="119205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</p:grpSp>
      <p:sp>
        <p:nvSpPr>
          <p:cNvPr id="163" name="A history of front-end development"/>
          <p:cNvSpPr txBox="1"/>
          <p:nvPr>
            <p:ph type="title"/>
          </p:nvPr>
        </p:nvSpPr>
        <p:spPr>
          <a:xfrm>
            <a:off x="3962400" y="525348"/>
            <a:ext cx="16459200" cy="2286001"/>
          </a:xfrm>
          <a:prstGeom prst="rect">
            <a:avLst/>
          </a:prstGeom>
        </p:spPr>
        <p:txBody>
          <a:bodyPr/>
          <a:lstStyle/>
          <a:p>
            <a:pPr/>
            <a:r>
              <a:t>A history of front-end development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12628" y="3039096"/>
            <a:ext cx="2829816" cy="2829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Web Assembly"/>
          <p:cNvSpPr txBox="1"/>
          <p:nvPr/>
        </p:nvSpPr>
        <p:spPr>
          <a:xfrm>
            <a:off x="20679888" y="5934813"/>
            <a:ext cx="2680018" cy="5884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977900">
              <a:lnSpc>
                <a:spcPct val="90000"/>
              </a:lnSpc>
              <a:spcBef>
                <a:spcPts val="900"/>
              </a:spcBef>
              <a:defRPr b="1" sz="3200"/>
            </a:lvl1pPr>
          </a:lstStyle>
          <a:p>
            <a:pPr/>
            <a:r>
              <a:t>Web Assembly</a:t>
            </a:r>
          </a:p>
        </p:txBody>
      </p:sp>
      <p:sp>
        <p:nvSpPr>
          <p:cNvPr id="166" name="Pure JavaScript"/>
          <p:cNvSpPr txBox="1"/>
          <p:nvPr/>
        </p:nvSpPr>
        <p:spPr>
          <a:xfrm>
            <a:off x="3961000" y="9664182"/>
            <a:ext cx="1792800" cy="14277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977900">
              <a:lnSpc>
                <a:spcPct val="90000"/>
              </a:lnSpc>
              <a:spcBef>
                <a:spcPts val="900"/>
              </a:spcBef>
              <a:defRPr b="1" sz="3200"/>
            </a:lvl1pPr>
          </a:lstStyle>
          <a:p>
            <a:pPr/>
            <a:r>
              <a:t>Pure JavaScript</a:t>
            </a:r>
          </a:p>
        </p:txBody>
      </p:sp>
      <p:sp>
        <p:nvSpPr>
          <p:cNvPr id="167" name="Libraries:…"/>
          <p:cNvSpPr txBox="1"/>
          <p:nvPr/>
        </p:nvSpPr>
        <p:spPr>
          <a:xfrm>
            <a:off x="6523393" y="8339492"/>
            <a:ext cx="2810625" cy="10614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977900">
              <a:lnSpc>
                <a:spcPct val="90000"/>
              </a:lnSpc>
              <a:spcBef>
                <a:spcPts val="900"/>
              </a:spcBef>
              <a:defRPr b="1" sz="3200"/>
            </a:pPr>
            <a:r>
              <a:t>   Libraries:</a:t>
            </a:r>
          </a:p>
          <a:p>
            <a:pPr defTabSz="977900">
              <a:lnSpc>
                <a:spcPct val="90000"/>
              </a:lnSpc>
              <a:spcBef>
                <a:spcPts val="900"/>
              </a:spcBef>
              <a:defRPr b="1" sz="3200"/>
            </a:pPr>
            <a:r>
              <a:t>    </a:t>
            </a:r>
            <a:r>
              <a:rPr b="0"/>
              <a:t>jQuery</a:t>
            </a:r>
          </a:p>
        </p:txBody>
      </p:sp>
      <p:sp>
        <p:nvSpPr>
          <p:cNvPr id="168" name="Other front-end languages attempts:…"/>
          <p:cNvSpPr txBox="1"/>
          <p:nvPr/>
        </p:nvSpPr>
        <p:spPr>
          <a:xfrm>
            <a:off x="9664612" y="7016197"/>
            <a:ext cx="2528448" cy="254249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977900">
              <a:lnSpc>
                <a:spcPct val="90000"/>
              </a:lnSpc>
              <a:spcBef>
                <a:spcPts val="900"/>
              </a:spcBef>
              <a:defRPr b="1" sz="3200"/>
            </a:pPr>
            <a:r>
              <a:t>Other front-end languages attempts:</a:t>
            </a:r>
          </a:p>
          <a:p>
            <a:pPr defTabSz="977900">
              <a:lnSpc>
                <a:spcPct val="90000"/>
              </a:lnSpc>
              <a:spcBef>
                <a:spcPts val="900"/>
              </a:spcBef>
              <a:defRPr sz="3200"/>
            </a:pPr>
            <a:r>
              <a:t>SilverLight, Adobe Flash</a:t>
            </a:r>
          </a:p>
        </p:txBody>
      </p:sp>
      <p:sp>
        <p:nvSpPr>
          <p:cNvPr id="169" name="Transpilers:…"/>
          <p:cNvSpPr txBox="1"/>
          <p:nvPr/>
        </p:nvSpPr>
        <p:spPr>
          <a:xfrm>
            <a:off x="12756484" y="6233722"/>
            <a:ext cx="2917505" cy="15551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977900">
              <a:lnSpc>
                <a:spcPct val="90000"/>
              </a:lnSpc>
              <a:spcBef>
                <a:spcPts val="900"/>
              </a:spcBef>
              <a:defRPr b="1" sz="3200"/>
            </a:pPr>
            <a:r>
              <a:t>Transpilers:</a:t>
            </a:r>
          </a:p>
          <a:p>
            <a:pPr defTabSz="800100">
              <a:lnSpc>
                <a:spcPct val="90000"/>
              </a:lnSpc>
              <a:spcBef>
                <a:spcPts val="300"/>
              </a:spcBef>
              <a:defRPr sz="3200"/>
            </a:pPr>
            <a:r>
              <a:t>TypeScript, CoffeeScript</a:t>
            </a:r>
          </a:p>
        </p:txBody>
      </p:sp>
      <p:sp>
        <p:nvSpPr>
          <p:cNvPr id="170" name="Modern SPA Frameworks:…"/>
          <p:cNvSpPr txBox="1"/>
          <p:nvPr/>
        </p:nvSpPr>
        <p:spPr>
          <a:xfrm>
            <a:off x="16070944" y="5596716"/>
            <a:ext cx="2386213" cy="20488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977900">
              <a:lnSpc>
                <a:spcPct val="90000"/>
              </a:lnSpc>
              <a:spcBef>
                <a:spcPts val="900"/>
              </a:spcBef>
              <a:defRPr b="1" sz="3200"/>
            </a:pPr>
            <a:r>
              <a:t>Modern SPA Frameworks:</a:t>
            </a:r>
          </a:p>
          <a:p>
            <a:pPr defTabSz="977900">
              <a:lnSpc>
                <a:spcPct val="90000"/>
              </a:lnSpc>
              <a:spcBef>
                <a:spcPts val="900"/>
              </a:spcBef>
              <a:defRPr sz="3200"/>
            </a:pPr>
            <a:r>
              <a:t>React, Angular, Vue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4"/>
      <p:bldP build="whole" bldLvl="1" animBg="1" rev="0" advAuto="0" spid="170" grpId="6"/>
      <p:bldP build="whole" bldLvl="1" animBg="1" rev="0" advAuto="0" spid="166" grpId="2"/>
      <p:bldP build="whole" bldLvl="1" animBg="1" rev="0" advAuto="0" spid="165" grpId="8"/>
      <p:bldP build="whole" bldLvl="1" animBg="1" rev="0" advAuto="0" spid="164" grpId="7"/>
      <p:bldP build="whole" bldLvl="1" animBg="1" rev="0" advAuto="0" spid="169" grpId="5"/>
      <p:bldP build="whole" bldLvl="1" animBg="1" rev="0" advAuto="0" spid="167" grpId="3"/>
      <p:bldP build="whole" bldLvl="1" animBg="1" rev="0" advAuto="0" spid="16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hat is Web Assembl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Web Assembly?</a:t>
            </a:r>
          </a:p>
        </p:txBody>
      </p:sp>
      <p:sp>
        <p:nvSpPr>
          <p:cNvPr id="175" name="Wasm is designed as a portable compilation target for programming languages, enabling deployment on the web for client and server applications. (webassembly.org)"/>
          <p:cNvSpPr txBox="1"/>
          <p:nvPr>
            <p:ph type="body" idx="1"/>
          </p:nvPr>
        </p:nvSpPr>
        <p:spPr>
          <a:xfrm>
            <a:off x="4387500" y="3178874"/>
            <a:ext cx="15609000" cy="9051927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4200">
                <a:solidFill>
                  <a:srgbClr val="55555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Wasm is designed as a portable compilation target for programming languages, enabling deployment on the web for client and server applications.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webassembly.org</a:t>
            </a:r>
            <a:r>
              <a:t>)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92718" y="5216189"/>
            <a:ext cx="6059783" cy="605978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Efficient and fast (runs at native speeds)…"/>
          <p:cNvSpPr txBox="1"/>
          <p:nvPr/>
        </p:nvSpPr>
        <p:spPr>
          <a:xfrm>
            <a:off x="2260888" y="6402041"/>
            <a:ext cx="13361203" cy="41521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marL="310815" indent="-310815" defTabSz="457200">
              <a:lnSpc>
                <a:spcPts val="6300"/>
              </a:lnSpc>
              <a:spcBef>
                <a:spcPts val="1600"/>
              </a:spcBef>
              <a:buSzPct val="100000"/>
              <a:buChar char="-"/>
              <a:defRPr b="1" sz="3800">
                <a:solidFill>
                  <a:srgbClr val="3D3D3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Efficient and fast (runs at native speeds)</a:t>
            </a:r>
          </a:p>
          <a:p>
            <a:pPr marL="310815" indent="-310815" defTabSz="457200">
              <a:lnSpc>
                <a:spcPts val="6300"/>
              </a:lnSpc>
              <a:spcBef>
                <a:spcPts val="1600"/>
              </a:spcBef>
              <a:buSzPct val="100000"/>
              <a:buChar char="-"/>
              <a:defRPr b="1" sz="3800">
                <a:solidFill>
                  <a:srgbClr val="3D3D3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Supported by all major browsers (</a:t>
            </a:r>
            <a:r>
              <a:t>, </a:t>
            </a:r>
            <a:r>
              <a:t>, </a:t>
            </a:r>
            <a:r>
              <a:t>, </a:t>
            </a:r>
            <a:r>
              <a:t>)</a:t>
            </a:r>
          </a:p>
          <a:p>
            <a:pPr marL="310815" indent="-310815" defTabSz="457200">
              <a:lnSpc>
                <a:spcPts val="6300"/>
              </a:lnSpc>
              <a:spcBef>
                <a:spcPts val="1600"/>
              </a:spcBef>
              <a:buSzPct val="100000"/>
              <a:buChar char="-"/>
              <a:defRPr b="1" sz="3800">
                <a:solidFill>
                  <a:srgbClr val="3D3D3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 lot of languages already compile to WASM</a:t>
            </a:r>
          </a:p>
          <a:p>
            <a:pPr lvl="2" marL="1072815" indent="-310815" defTabSz="457200">
              <a:lnSpc>
                <a:spcPts val="6300"/>
              </a:lnSpc>
              <a:spcBef>
                <a:spcPts val="1600"/>
              </a:spcBef>
              <a:buSzPct val="100000"/>
              <a:buChar char="-"/>
              <a:defRPr b="1" sz="3800">
                <a:solidFill>
                  <a:srgbClr val="3D3D3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C# - with our star today - Blazor 😁</a:t>
            </a:r>
          </a:p>
          <a:p>
            <a:pPr lvl="2" marL="1072815" indent="-310815" defTabSz="457200">
              <a:lnSpc>
                <a:spcPts val="6300"/>
              </a:lnSpc>
              <a:spcBef>
                <a:spcPts val="1600"/>
              </a:spcBef>
              <a:buSzPct val="100000"/>
              <a:buChar char="-"/>
              <a:defRPr b="1" sz="3800">
                <a:solidFill>
                  <a:srgbClr val="3D3D3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C++ (with Emscripten, Rust, Kotlin, Swift and others)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60888" y="6402041"/>
            <a:ext cx="577599" cy="618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60888" y="6402041"/>
            <a:ext cx="657847" cy="657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60888" y="6402041"/>
            <a:ext cx="6096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60888" y="6402041"/>
            <a:ext cx="645744" cy="645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